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9" r:id="rId4"/>
    <p:sldId id="263" r:id="rId5"/>
    <p:sldId id="275" r:id="rId6"/>
    <p:sldId id="276" r:id="rId7"/>
    <p:sldId id="280" r:id="rId8"/>
    <p:sldId id="271" r:id="rId9"/>
    <p:sldId id="264" r:id="rId10"/>
    <p:sldId id="283" r:id="rId11"/>
    <p:sldId id="270" r:id="rId12"/>
    <p:sldId id="261" r:id="rId13"/>
    <p:sldId id="284" r:id="rId14"/>
    <p:sldId id="258" r:id="rId15"/>
    <p:sldId id="274" r:id="rId16"/>
    <p:sldId id="285" r:id="rId17"/>
    <p:sldId id="286" r:id="rId18"/>
    <p:sldId id="287" r:id="rId19"/>
    <p:sldId id="278" r:id="rId20"/>
    <p:sldId id="279" r:id="rId21"/>
    <p:sldId id="288" r:id="rId22"/>
    <p:sldId id="289" r:id="rId23"/>
    <p:sldId id="267" r:id="rId24"/>
    <p:sldId id="290" r:id="rId25"/>
    <p:sldId id="291" r:id="rId26"/>
    <p:sldId id="292" r:id="rId27"/>
    <p:sldId id="259" r:id="rId28"/>
    <p:sldId id="277" r:id="rId29"/>
    <p:sldId id="262" r:id="rId30"/>
    <p:sldId id="281" r:id="rId31"/>
    <p:sldId id="282" r:id="rId32"/>
    <p:sldId id="273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518"/>
    <a:srgbClr val="3B87C7"/>
    <a:srgbClr val="F4B056"/>
    <a:srgbClr val="FBE5D6"/>
    <a:srgbClr val="F6C57E"/>
    <a:srgbClr val="BFD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5788"/>
  </p:normalViewPr>
  <p:slideViewPr>
    <p:cSldViewPr snapToGrid="0">
      <p:cViewPr varScale="1">
        <p:scale>
          <a:sx n="105" d="100"/>
          <a:sy n="105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635E7-A225-7B4A-BC19-E9DEE43AA00F}" type="datetimeFigureOut">
              <a:rPr kumimoji="1" lang="zh-CN" altLang="en-US" smtClean="0"/>
              <a:t>2020/11/21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C60E4-A073-7B47-B8FA-BB5B5FEFD1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79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60E4-A073-7B47-B8FA-BB5B5FEFD1A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74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eejmahal20/airline-passenger-satisfa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-1610360" y="487680"/>
            <a:ext cx="8022590" cy="685228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4716780" y="452945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摄图网_4003210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255" y="2886710"/>
            <a:ext cx="7309485" cy="20535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3899" y="2003564"/>
            <a:ext cx="62083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on Airline Passenger Satisfaction with Classification Methods</a:t>
            </a:r>
            <a:endParaRPr lang="en-US" altLang="zh-C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摄图网_401599981"/>
          <p:cNvPicPr>
            <a:picLocks noChangeAspect="1"/>
          </p:cNvPicPr>
          <p:nvPr/>
        </p:nvPicPr>
        <p:blipFill>
          <a:blip r:embed="rId5"/>
          <a:srcRect l="-265" t="1184" r="265" b="52083"/>
          <a:stretch>
            <a:fillRect/>
          </a:stretch>
        </p:blipFill>
        <p:spPr>
          <a:xfrm flipH="1">
            <a:off x="-658495" y="3843655"/>
            <a:ext cx="7253605" cy="3133725"/>
          </a:xfrm>
          <a:prstGeom prst="rect">
            <a:avLst/>
          </a:prstGeom>
        </p:spPr>
      </p:pic>
      <p:pic>
        <p:nvPicPr>
          <p:cNvPr id="10" name="图片 9" descr="摄图网_401599981"/>
          <p:cNvPicPr>
            <a:picLocks noChangeAspect="1"/>
          </p:cNvPicPr>
          <p:nvPr/>
        </p:nvPicPr>
        <p:blipFill>
          <a:blip r:embed="rId5"/>
          <a:srcRect t="73485"/>
          <a:stretch>
            <a:fillRect/>
          </a:stretch>
        </p:blipFill>
        <p:spPr>
          <a:xfrm flipH="1">
            <a:off x="-287655" y="4940300"/>
            <a:ext cx="7771765" cy="1778000"/>
          </a:xfrm>
          <a:prstGeom prst="rect">
            <a:avLst/>
          </a:prstGeom>
        </p:spPr>
      </p:pic>
      <p:pic>
        <p:nvPicPr>
          <p:cNvPr id="11" name="图片 10" descr="摄图网_401599981"/>
          <p:cNvPicPr>
            <a:picLocks noChangeAspect="1"/>
          </p:cNvPicPr>
          <p:nvPr/>
        </p:nvPicPr>
        <p:blipFill>
          <a:blip r:embed="rId5"/>
          <a:srcRect l="57163" t="1184" r="265" b="52083"/>
          <a:stretch>
            <a:fillRect/>
          </a:stretch>
        </p:blipFill>
        <p:spPr>
          <a:xfrm flipH="1">
            <a:off x="512445" y="3013710"/>
            <a:ext cx="3088005" cy="31337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19529" y="5199380"/>
            <a:ext cx="2010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UIC Team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8F7531-12D6-024A-BD88-A136D48C04C0}"/>
              </a:ext>
            </a:extLst>
          </p:cNvPr>
          <p:cNvSpPr txBox="1"/>
          <p:nvPr/>
        </p:nvSpPr>
        <p:spPr>
          <a:xfrm>
            <a:off x="8779550" y="5258405"/>
            <a:ext cx="2786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 JING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 DONGLIN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 ZIJING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 XIAOFENG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42BF9D-B7EF-5F47-9210-C1C8EC611202}"/>
              </a:ext>
            </a:extLst>
          </p:cNvPr>
          <p:cNvGrpSpPr/>
          <p:nvPr/>
        </p:nvGrpSpPr>
        <p:grpSpPr>
          <a:xfrm>
            <a:off x="3339230" y="2102393"/>
            <a:ext cx="5343004" cy="3835329"/>
            <a:chOff x="3432340" y="435363"/>
            <a:chExt cx="5343004" cy="3835329"/>
          </a:xfrm>
        </p:grpSpPr>
        <p:sp>
          <p:nvSpPr>
            <p:cNvPr id="10" name="云形 9"/>
            <p:cNvSpPr/>
            <p:nvPr/>
          </p:nvSpPr>
          <p:spPr>
            <a:xfrm>
              <a:off x="3432340" y="1829117"/>
              <a:ext cx="4097020" cy="2441575"/>
            </a:xfrm>
            <a:prstGeom prst="cloud">
              <a:avLst/>
            </a:prstGeom>
            <a:solidFill>
              <a:srgbClr val="F4B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 descr="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8994" y="435363"/>
              <a:ext cx="5086350" cy="3390900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3619108" y="3895077"/>
              <a:ext cx="395414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A43291-6BE8-F84C-8140-D3292CD7EB78}"/>
              </a:ext>
            </a:extLst>
          </p:cNvPr>
          <p:cNvGrpSpPr/>
          <p:nvPr/>
        </p:nvGrpSpPr>
        <p:grpSpPr>
          <a:xfrm>
            <a:off x="7490842" y="1303655"/>
            <a:ext cx="4660915" cy="5432807"/>
            <a:chOff x="8505832" y="2075180"/>
            <a:chExt cx="3558303" cy="5432807"/>
          </a:xfrm>
        </p:grpSpPr>
        <p:sp>
          <p:nvSpPr>
            <p:cNvPr id="7" name="矩形 6"/>
            <p:cNvSpPr/>
            <p:nvPr/>
          </p:nvSpPr>
          <p:spPr>
            <a:xfrm>
              <a:off x="8505832" y="2075180"/>
              <a:ext cx="3558303" cy="54328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564887" y="2075180"/>
              <a:ext cx="3429825" cy="5247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Gender Type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1: Female       0: Male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Customer Type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1: Loyal customer   0: Disloyal customer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Travel Type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1: Business Travel   0: Personal Travel 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Seat Class Type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2: Business Class        1: Economic Plus Class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0: Economic Class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Satisfaction Attitude Type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1: Satisfied Attitude</a:t>
              </a:r>
            </a:p>
            <a:p>
              <a:pPr algn="l" fontAlgn="auto">
                <a:lnSpc>
                  <a:spcPct val="150000"/>
                </a:lnSpc>
              </a:pP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rPr>
                <a:t>0: Neutral or Dissatisfied Attitude</a:t>
              </a:r>
            </a:p>
            <a:p>
              <a:pPr algn="l"/>
              <a:endParaRPr lang="zh-CN" altLang="en-US" sz="1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图片 24" descr="feiji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64590" y="308074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Data cleaning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974E15-C56C-0045-B48F-F02385B27466}"/>
              </a:ext>
            </a:extLst>
          </p:cNvPr>
          <p:cNvGrpSpPr/>
          <p:nvPr/>
        </p:nvGrpSpPr>
        <p:grpSpPr>
          <a:xfrm>
            <a:off x="244659" y="1393130"/>
            <a:ext cx="3265109" cy="4231927"/>
            <a:chOff x="572825" y="1442945"/>
            <a:chExt cx="3265109" cy="423192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9749B46-3081-A94B-9DA3-EDC9A977B371}"/>
                </a:ext>
              </a:extLst>
            </p:cNvPr>
            <p:cNvGrpSpPr/>
            <p:nvPr/>
          </p:nvGrpSpPr>
          <p:grpSpPr>
            <a:xfrm>
              <a:off x="572825" y="2066917"/>
              <a:ext cx="3265109" cy="3607955"/>
              <a:chOff x="572825" y="2066917"/>
              <a:chExt cx="3265109" cy="360795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72825" y="2066917"/>
                <a:ext cx="3265109" cy="36079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12470" y="2238375"/>
                <a:ext cx="2978150" cy="614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华文黑体" panose="02010600040101010101" pitchFamily="2" charset="-122"/>
                    <a:cs typeface="Times New Roman" panose="02020603050405020304" pitchFamily="18" charset="0"/>
                  </a:rPr>
                  <a:t>Drop outliers</a:t>
                </a:r>
                <a:endPara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25E2BFA-6B3E-496D-AD70-9E04E045A9A0}"/>
                  </a:ext>
                </a:extLst>
              </p:cNvPr>
              <p:cNvSpPr/>
              <p:nvPr/>
            </p:nvSpPr>
            <p:spPr>
              <a:xfrm>
                <a:off x="701608" y="2976512"/>
                <a:ext cx="2978150" cy="614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 fontAlgn="auto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华文黑体" panose="02010600040101010101" pitchFamily="2" charset="-122"/>
                    <a:cs typeface="Times New Roman" panose="02020603050405020304" pitchFamily="18" charset="0"/>
                  </a:rPr>
                  <a:t>Drop missing value</a:t>
                </a:r>
                <a:endPara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651EECC-08BB-4A55-8001-F1E0F9FDBE17}"/>
                  </a:ext>
                </a:extLst>
              </p:cNvPr>
              <p:cNvSpPr/>
              <p:nvPr/>
            </p:nvSpPr>
            <p:spPr>
              <a:xfrm>
                <a:off x="701607" y="3944892"/>
                <a:ext cx="311156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 fontAlgn="auto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华文黑体" panose="02010600040101010101" pitchFamily="2" charset="-122"/>
                    <a:cs typeface="Times New Roman" panose="02020603050405020304" pitchFamily="18" charset="0"/>
                  </a:rPr>
                  <a:t>Transfer all the categorical values into numerical value</a:t>
                </a:r>
                <a:endPara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华文黑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021C041-3BED-412F-8A46-8DD7EA8FE3F0}"/>
                </a:ext>
              </a:extLst>
            </p:cNvPr>
            <p:cNvSpPr txBox="1"/>
            <p:nvPr/>
          </p:nvSpPr>
          <p:spPr>
            <a:xfrm>
              <a:off x="1550123" y="1442945"/>
              <a:ext cx="12811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Process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75394AE9-FE4E-4A9C-BFBD-8FA81CB4456B}"/>
              </a:ext>
            </a:extLst>
          </p:cNvPr>
          <p:cNvSpPr txBox="1"/>
          <p:nvPr/>
        </p:nvSpPr>
        <p:spPr>
          <a:xfrm>
            <a:off x="8229037" y="72068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Categorical value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03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-1450975" y="-281368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rcRect l="-11222" t="3952" r="-6723"/>
          <a:stretch>
            <a:fillRect/>
          </a:stretch>
        </p:blipFill>
        <p:spPr>
          <a:xfrm>
            <a:off x="5986780" y="1060450"/>
            <a:ext cx="5729605" cy="69989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8170" y="2450465"/>
            <a:ext cx="989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B056"/>
                </a:solidFill>
                <a:latin typeface="Avenir Next" panose="020B0803020202020204" charset="0"/>
                <a:cs typeface="Avenir Next" panose="020B0803020202020204" charset="0"/>
              </a:rPr>
              <a:t>03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68170" y="3105834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defRPr>
            </a:lvl1pPr>
          </a:lstStyle>
          <a:p>
            <a:r>
              <a:rPr lang="de-DE" altLang="zh-CN" dirty="0"/>
              <a:t>Data Description</a:t>
            </a:r>
            <a:endParaRPr lang="zh-CN" altLang="en-US" dirty="0"/>
          </a:p>
        </p:txBody>
      </p:sp>
      <p:pic>
        <p:nvPicPr>
          <p:cNvPr id="10" name="图片 9" descr="摄图网_401599981">
            <a:extLst>
              <a:ext uri="{FF2B5EF4-FFF2-40B4-BE49-F238E27FC236}">
                <a16:creationId xmlns:a16="http://schemas.microsoft.com/office/drawing/2014/main" id="{9D7FD7EC-5A3F-F14E-A49E-F07BEE28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679826" y="3408604"/>
            <a:ext cx="7771765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6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13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268" y="10374"/>
            <a:ext cx="12456160" cy="12456160"/>
          </a:xfrm>
          <a:prstGeom prst="rect">
            <a:avLst/>
          </a:prstGeom>
        </p:spPr>
      </p:pic>
      <p:pic>
        <p:nvPicPr>
          <p:cNvPr id="7" name="图片 6" descr="ditu-dibiao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9787">
            <a:off x="3245339" y="3135886"/>
            <a:ext cx="1140460" cy="1140460"/>
          </a:xfrm>
          <a:prstGeom prst="rect">
            <a:avLst/>
          </a:prstGeom>
        </p:spPr>
      </p:pic>
      <p:pic>
        <p:nvPicPr>
          <p:cNvPr id="8" name="图片 7" descr="ditu-dibia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40000">
            <a:off x="1996208" y="5049245"/>
            <a:ext cx="1301750" cy="1301750"/>
          </a:xfrm>
          <a:prstGeom prst="rect">
            <a:avLst/>
          </a:prstGeom>
        </p:spPr>
      </p:pic>
      <p:pic>
        <p:nvPicPr>
          <p:cNvPr id="9" name="图片 8" descr="ditu-dibiao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74512">
            <a:off x="8340992" y="5173190"/>
            <a:ext cx="1141095" cy="11410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739" y="4270373"/>
            <a:ext cx="2719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altLang="zh-CN" sz="2400" dirty="0">
                <a:latin typeface="冬青黑体简体中文" panose="020B0300000000000000" charset="-122"/>
                <a:ea typeface="冬青黑体简体中文" panose="020B0300000000000000" charset="-122"/>
              </a:rPr>
              <a:t> </a:t>
            </a:r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Numerical and </a:t>
            </a:r>
          </a:p>
          <a:p>
            <a:pPr algn="ctr"/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Categorical Features</a:t>
            </a:r>
            <a:endParaRPr lang="zh-CN" altLang="en-US" sz="2400" dirty="0"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982" y="2333508"/>
            <a:ext cx="379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Description of Target Feature</a:t>
            </a:r>
            <a:endParaRPr lang="zh-CN" altLang="en-US" sz="2400" dirty="0"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70732" y="5238455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Correlation</a:t>
            </a:r>
            <a:endParaRPr lang="zh-CN" altLang="en-US" sz="2400" dirty="0"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ditu-dibia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3036">
            <a:off x="7460790" y="3418204"/>
            <a:ext cx="1012190" cy="1012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198506" y="2876657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Count Plot Description</a:t>
            </a:r>
            <a:endParaRPr lang="zh-CN" altLang="en-US" sz="2400" dirty="0"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4590" y="362313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Data Description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ditu-dibiao-3">
            <a:extLst>
              <a:ext uri="{FF2B5EF4-FFF2-40B4-BE49-F238E27FC236}">
                <a16:creationId xmlns:a16="http://schemas.microsoft.com/office/drawing/2014/main" id="{68AFC163-4E7F-4A85-948B-335B2F5D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756" y="2430702"/>
            <a:ext cx="1141095" cy="114109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BA474FF-90B8-4D48-A0A0-97608788B4A5}"/>
              </a:ext>
            </a:extLst>
          </p:cNvPr>
          <p:cNvSpPr txBox="1"/>
          <p:nvPr/>
        </p:nvSpPr>
        <p:spPr>
          <a:xfrm>
            <a:off x="4276058" y="1781932"/>
            <a:ext cx="328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dirty="0"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General Trend of Dataset</a:t>
            </a:r>
            <a:endParaRPr lang="zh-CN" altLang="en-US" sz="2400" dirty="0"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7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0539" y="368534"/>
            <a:ext cx="943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 Numerical and Categorical Features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C0A75DC-33F8-4701-A9FC-81E58F1F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" y="1273155"/>
            <a:ext cx="6028458" cy="39429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0C6CBC-09CB-44AD-B4DA-CC30ABFE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116" y="1253446"/>
            <a:ext cx="5420821" cy="39429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F39AA5-6C00-4849-891A-1E13655C829E}"/>
              </a:ext>
            </a:extLst>
          </p:cNvPr>
          <p:cNvSpPr/>
          <p:nvPr/>
        </p:nvSpPr>
        <p:spPr>
          <a:xfrm>
            <a:off x="2800952" y="1432561"/>
            <a:ext cx="434509" cy="43537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05FF61-2A62-4736-B4FF-FC4D5EA28DAC}"/>
              </a:ext>
            </a:extLst>
          </p:cNvPr>
          <p:cNvSpPr/>
          <p:nvPr/>
        </p:nvSpPr>
        <p:spPr>
          <a:xfrm>
            <a:off x="5418262" y="1432560"/>
            <a:ext cx="657419" cy="49131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44A3DA-F655-4E37-8F86-3472633A1E5A}"/>
              </a:ext>
            </a:extLst>
          </p:cNvPr>
          <p:cNvSpPr/>
          <p:nvPr/>
        </p:nvSpPr>
        <p:spPr>
          <a:xfrm>
            <a:off x="2582813" y="4808855"/>
            <a:ext cx="692561" cy="28751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E08C08-44C6-498E-821C-7D2054F7F1E1}"/>
              </a:ext>
            </a:extLst>
          </p:cNvPr>
          <p:cNvSpPr/>
          <p:nvPr/>
        </p:nvSpPr>
        <p:spPr>
          <a:xfrm>
            <a:off x="9659217" y="2658675"/>
            <a:ext cx="771987" cy="26780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F0864C-8303-41ED-94D3-651CFED58488}"/>
              </a:ext>
            </a:extLst>
          </p:cNvPr>
          <p:cNvSpPr/>
          <p:nvPr/>
        </p:nvSpPr>
        <p:spPr>
          <a:xfrm>
            <a:off x="5251154" y="4808855"/>
            <a:ext cx="821797" cy="28751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5DEFDD5-5FA8-46F4-B3A3-9DB87EBB0EDA}"/>
              </a:ext>
            </a:extLst>
          </p:cNvPr>
          <p:cNvSpPr/>
          <p:nvPr/>
        </p:nvSpPr>
        <p:spPr>
          <a:xfrm>
            <a:off x="10546639" y="2638407"/>
            <a:ext cx="623915" cy="29267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CD9BDD-B76A-40E4-9A37-B973156CBAE4}"/>
              </a:ext>
            </a:extLst>
          </p:cNvPr>
          <p:cNvSpPr/>
          <p:nvPr/>
        </p:nvSpPr>
        <p:spPr>
          <a:xfrm>
            <a:off x="9585418" y="1483039"/>
            <a:ext cx="1692415" cy="6976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F279AE-2491-485B-9019-FD0D76A555C3}"/>
              </a:ext>
            </a:extLst>
          </p:cNvPr>
          <p:cNvSpPr/>
          <p:nvPr/>
        </p:nvSpPr>
        <p:spPr>
          <a:xfrm>
            <a:off x="2588160" y="2520970"/>
            <a:ext cx="692561" cy="27401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8685120-0572-4F9E-8B3C-B40198BDF836}"/>
              </a:ext>
            </a:extLst>
          </p:cNvPr>
          <p:cNvSpPr/>
          <p:nvPr/>
        </p:nvSpPr>
        <p:spPr>
          <a:xfrm>
            <a:off x="2588160" y="3290577"/>
            <a:ext cx="668999" cy="25126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B944E7E-BDFB-4F00-A3A6-ACE084EED6C1}"/>
              </a:ext>
            </a:extLst>
          </p:cNvPr>
          <p:cNvSpPr/>
          <p:nvPr/>
        </p:nvSpPr>
        <p:spPr>
          <a:xfrm>
            <a:off x="5234856" y="2520971"/>
            <a:ext cx="821796" cy="24148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F79E04-3036-4476-9B98-11E8D12B2419}"/>
              </a:ext>
            </a:extLst>
          </p:cNvPr>
          <p:cNvSpPr/>
          <p:nvPr/>
        </p:nvSpPr>
        <p:spPr>
          <a:xfrm>
            <a:off x="5265020" y="3292700"/>
            <a:ext cx="725544" cy="24914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BB1D0EE-BF3D-4B41-9EBE-C4B6E6F4EA51}"/>
              </a:ext>
            </a:extLst>
          </p:cNvPr>
          <p:cNvSpPr/>
          <p:nvPr/>
        </p:nvSpPr>
        <p:spPr>
          <a:xfrm>
            <a:off x="914166" y="1483038"/>
            <a:ext cx="554154" cy="380246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465640A-F633-446F-8EAC-D43EC4693D11}"/>
              </a:ext>
            </a:extLst>
          </p:cNvPr>
          <p:cNvSpPr/>
          <p:nvPr/>
        </p:nvSpPr>
        <p:spPr>
          <a:xfrm>
            <a:off x="859323" y="2545841"/>
            <a:ext cx="607461" cy="249141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207952F-75FE-47E6-84C4-5775A681A067}"/>
              </a:ext>
            </a:extLst>
          </p:cNvPr>
          <p:cNvSpPr/>
          <p:nvPr/>
        </p:nvSpPr>
        <p:spPr>
          <a:xfrm>
            <a:off x="1760796" y="2545841"/>
            <a:ext cx="607461" cy="249141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2725BC3-A97C-45E6-85A0-8062B11AA4AA}"/>
              </a:ext>
            </a:extLst>
          </p:cNvPr>
          <p:cNvSpPr/>
          <p:nvPr/>
        </p:nvSpPr>
        <p:spPr>
          <a:xfrm>
            <a:off x="859322" y="4450568"/>
            <a:ext cx="607461" cy="249141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35D5F4D-B0C8-4A32-90DD-DE5ADF3DB6FC}"/>
              </a:ext>
            </a:extLst>
          </p:cNvPr>
          <p:cNvSpPr/>
          <p:nvPr/>
        </p:nvSpPr>
        <p:spPr>
          <a:xfrm>
            <a:off x="1674796" y="1432560"/>
            <a:ext cx="732283" cy="541314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241926F-1086-412B-AEAD-5F2B9AB3759D}"/>
              </a:ext>
            </a:extLst>
          </p:cNvPr>
          <p:cNvSpPr/>
          <p:nvPr/>
        </p:nvSpPr>
        <p:spPr>
          <a:xfrm>
            <a:off x="3321251" y="1437687"/>
            <a:ext cx="936741" cy="430243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3563853-7359-4300-B8AD-9601D2CA6659}"/>
              </a:ext>
            </a:extLst>
          </p:cNvPr>
          <p:cNvSpPr/>
          <p:nvPr/>
        </p:nvSpPr>
        <p:spPr>
          <a:xfrm>
            <a:off x="3574733" y="2520971"/>
            <a:ext cx="607461" cy="249141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E58AA8-6946-4EC8-A0C8-F54949B8B117}"/>
              </a:ext>
            </a:extLst>
          </p:cNvPr>
          <p:cNvSpPr/>
          <p:nvPr/>
        </p:nvSpPr>
        <p:spPr>
          <a:xfrm>
            <a:off x="4536745" y="1437687"/>
            <a:ext cx="657419" cy="486190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20A3F1D-CEE3-4638-8B7E-3E3F46D68418}"/>
              </a:ext>
            </a:extLst>
          </p:cNvPr>
          <p:cNvSpPr/>
          <p:nvPr/>
        </p:nvSpPr>
        <p:spPr>
          <a:xfrm>
            <a:off x="4336810" y="2512194"/>
            <a:ext cx="821797" cy="250257"/>
          </a:xfrm>
          <a:prstGeom prst="rect">
            <a:avLst/>
          </a:prstGeom>
          <a:noFill/>
          <a:ln w="38100"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D8EDD6C-C8D2-47C4-905E-13A3776E96EF}"/>
              </a:ext>
            </a:extLst>
          </p:cNvPr>
          <p:cNvSpPr txBox="1"/>
          <p:nvPr/>
        </p:nvSpPr>
        <p:spPr>
          <a:xfrm>
            <a:off x="1184821" y="5443058"/>
            <a:ext cx="41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EA95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Features</a:t>
            </a:r>
            <a:endParaRPr lang="zh-CN" altLang="en-US" sz="2400" dirty="0">
              <a:solidFill>
                <a:srgbClr val="EA951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F2633C9-4151-493C-8C7B-A8971B7EA3F7}"/>
              </a:ext>
            </a:extLst>
          </p:cNvPr>
          <p:cNvSpPr txBox="1"/>
          <p:nvPr/>
        </p:nvSpPr>
        <p:spPr>
          <a:xfrm>
            <a:off x="1191243" y="6074979"/>
            <a:ext cx="393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3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-241787" y="585262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云形 3"/>
          <p:cNvSpPr/>
          <p:nvPr/>
        </p:nvSpPr>
        <p:spPr>
          <a:xfrm>
            <a:off x="-1133710" y="5578792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184785"/>
            <a:ext cx="561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Description of Target Feature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7CE7F83-ED08-4A53-9826-B7E41EE94E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6099" y="872305"/>
            <a:ext cx="4883158" cy="453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DCF02F-E1B2-4698-8E08-B84DB70B642D}"/>
              </a:ext>
            </a:extLst>
          </p:cNvPr>
          <p:cNvSpPr txBox="1"/>
          <p:nvPr/>
        </p:nvSpPr>
        <p:spPr>
          <a:xfrm>
            <a:off x="7409536" y="2365975"/>
            <a:ext cx="429096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540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atisfied attitude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540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issatisfied attitude</a:t>
            </a:r>
          </a:p>
          <a:p>
            <a:pPr indent="2540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30% More 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1798720" y="5481070"/>
            <a:ext cx="4560587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Satisfaction Level Description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 descr="6261">
            <a:extLst>
              <a:ext uri="{FF2B5EF4-FFF2-40B4-BE49-F238E27FC236}">
                <a16:creationId xmlns:a16="http://schemas.microsoft.com/office/drawing/2014/main" id="{110D1072-D950-4A8E-9602-EFF6D761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59" t="73558" r="85644" b="13376"/>
          <a:stretch>
            <a:fillRect/>
          </a:stretch>
        </p:blipFill>
        <p:spPr>
          <a:xfrm>
            <a:off x="6979660" y="2310062"/>
            <a:ext cx="63500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278305"/>
            <a:ext cx="48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General Trend of Dataset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3418481" y="5428739"/>
            <a:ext cx="549981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Flight Distance Frequency Distribution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A1686D-15AC-4F2A-89D7-F8F284770D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2212" y="989327"/>
            <a:ext cx="8275587" cy="43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339824"/>
            <a:ext cx="48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General Trend of Dataset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6241152" y="5139921"/>
            <a:ext cx="549981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Age &amp; Satisfaction Correlation Graph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0888286-AF17-475B-AD1A-9B235B1F60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4480" y="1257198"/>
            <a:ext cx="5875615" cy="38827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A24BA83-CC8C-4F6C-A75F-AEC17DA730D7}"/>
              </a:ext>
            </a:extLst>
          </p:cNvPr>
          <p:cNvSpPr txBox="1"/>
          <p:nvPr/>
        </p:nvSpPr>
        <p:spPr>
          <a:xfrm>
            <a:off x="451032" y="5139921"/>
            <a:ext cx="549981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Age &amp; Satisfaction Relation Tendency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64B998-464E-42A0-B288-B5577A265D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50000" y="1278255"/>
            <a:ext cx="5628640" cy="38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30450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Count Plot Description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6168390" y="5132594"/>
            <a:ext cx="549981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Count Plot of Customer Type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4BA83-CC8C-4F6C-A75F-AEC17DA730D7}"/>
              </a:ext>
            </a:extLst>
          </p:cNvPr>
          <p:cNvSpPr txBox="1"/>
          <p:nvPr/>
        </p:nvSpPr>
        <p:spPr>
          <a:xfrm>
            <a:off x="565666" y="5138903"/>
            <a:ext cx="5499818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Count Plot of Flight Seat Class 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47BD0C-8501-4D02-9509-AACCB92382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7568" y="1075055"/>
            <a:ext cx="3949036" cy="40648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200A56-0C18-4F31-B70F-F465867278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87386" y="1074037"/>
            <a:ext cx="4115886" cy="40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450004" y="5882004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184785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Count Plot Description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7D9F95-0400-3A46-88BE-8CFDB2DD8F3F}"/>
              </a:ext>
            </a:extLst>
          </p:cNvPr>
          <p:cNvGrpSpPr/>
          <p:nvPr/>
        </p:nvGrpSpPr>
        <p:grpSpPr>
          <a:xfrm>
            <a:off x="1799447" y="986155"/>
            <a:ext cx="8593106" cy="5885729"/>
            <a:chOff x="1799447" y="837673"/>
            <a:chExt cx="8593106" cy="588572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E07C88F-D3C5-4E5F-AB28-419F15F419AC}"/>
                </a:ext>
              </a:extLst>
            </p:cNvPr>
            <p:cNvSpPr txBox="1"/>
            <p:nvPr/>
          </p:nvSpPr>
          <p:spPr>
            <a:xfrm>
              <a:off x="2297163" y="5721909"/>
              <a:ext cx="7597673" cy="1001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04800" algn="ctr">
                <a:lnSpc>
                  <a:spcPct val="7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Fig. </a:t>
              </a:r>
              <a:r>
                <a:rPr lang="en-US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Count Plot of Gate location &amp; Check in service</a:t>
              </a:r>
              <a:endPara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30480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8455825-3490-484F-A97B-D99AC42CFF4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447" y="837673"/>
              <a:ext cx="8593106" cy="467281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1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18478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Correlation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1880331" y="6242141"/>
            <a:ext cx="7597673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General Correlation Table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55FF8A-4BF1-4058-B279-CD030CF345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1460" y="760762"/>
            <a:ext cx="8748696" cy="5267185"/>
          </a:xfrm>
          <a:prstGeom prst="rect">
            <a:avLst/>
          </a:prstGeom>
        </p:spPr>
      </p:pic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19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-2286635" y="466788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云形 3"/>
          <p:cNvSpPr/>
          <p:nvPr/>
        </p:nvSpPr>
        <p:spPr>
          <a:xfrm>
            <a:off x="-929005" y="593090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云形 5"/>
          <p:cNvSpPr/>
          <p:nvPr/>
        </p:nvSpPr>
        <p:spPr>
          <a:xfrm rot="720000">
            <a:off x="10316210" y="-103695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635" y="288925"/>
            <a:ext cx="3272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94B2934-AEFB-C141-98BE-98B2C0EF8C39}"/>
              </a:ext>
            </a:extLst>
          </p:cNvPr>
          <p:cNvGrpSpPr/>
          <p:nvPr/>
        </p:nvGrpSpPr>
        <p:grpSpPr>
          <a:xfrm>
            <a:off x="897748" y="1641154"/>
            <a:ext cx="3593612" cy="1396012"/>
            <a:chOff x="70118" y="2015576"/>
            <a:chExt cx="3593612" cy="1396012"/>
          </a:xfrm>
        </p:grpSpPr>
        <p:sp>
          <p:nvSpPr>
            <p:cNvPr id="8" name="文本框 7"/>
            <p:cNvSpPr txBox="1"/>
            <p:nvPr/>
          </p:nvSpPr>
          <p:spPr>
            <a:xfrm>
              <a:off x="1421789" y="2580591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F4B05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118" y="2015576"/>
              <a:ext cx="3593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Background &amp; Purpose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733483" y="1893011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4B0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pic>
        <p:nvPicPr>
          <p:cNvPr id="19" name="图片 18" descr="摄图网_4003210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0" y="2402205"/>
            <a:ext cx="7309485" cy="20535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765EB3-563E-6840-8DB8-457C45431853}"/>
              </a:ext>
            </a:extLst>
          </p:cNvPr>
          <p:cNvSpPr txBox="1"/>
          <p:nvPr/>
        </p:nvSpPr>
        <p:spPr>
          <a:xfrm>
            <a:off x="5616944" y="1250148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Data pre-processing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211EA9D-5E90-E84B-A05A-4AB3ED4F8A92}"/>
              </a:ext>
            </a:extLst>
          </p:cNvPr>
          <p:cNvGrpSpPr/>
          <p:nvPr/>
        </p:nvGrpSpPr>
        <p:grpSpPr>
          <a:xfrm>
            <a:off x="1866924" y="4164016"/>
            <a:ext cx="2624436" cy="1114180"/>
            <a:chOff x="1913223" y="4593590"/>
            <a:chExt cx="2624436" cy="1114180"/>
          </a:xfrm>
        </p:grpSpPr>
        <p:sp>
          <p:nvSpPr>
            <p:cNvPr id="16" name="文本框 15"/>
            <p:cNvSpPr txBox="1"/>
            <p:nvPr/>
          </p:nvSpPr>
          <p:spPr>
            <a:xfrm>
              <a:off x="2810151" y="45935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rgbClr val="F4B05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DD090DC-A040-2E48-A71F-536EE6EDB5AB}"/>
                </a:ext>
              </a:extLst>
            </p:cNvPr>
            <p:cNvSpPr txBox="1"/>
            <p:nvPr/>
          </p:nvSpPr>
          <p:spPr>
            <a:xfrm>
              <a:off x="1913223" y="5184550"/>
              <a:ext cx="26244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defRPr>
              </a:lvl1pPr>
            </a:lstStyle>
            <a:p>
              <a:r>
                <a:rPr lang="de-DE" altLang="zh-CN" sz="2800" dirty="0"/>
                <a:t>Data Description</a:t>
              </a:r>
              <a:endParaRPr lang="zh-CN" altLang="en-US" sz="28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16880D9-9AE8-904C-8226-D48D72B4E0D8}"/>
              </a:ext>
            </a:extLst>
          </p:cNvPr>
          <p:cNvGrpSpPr/>
          <p:nvPr/>
        </p:nvGrpSpPr>
        <p:grpSpPr>
          <a:xfrm>
            <a:off x="5385056" y="4443348"/>
            <a:ext cx="2574744" cy="1146476"/>
            <a:chOff x="4808310" y="4593590"/>
            <a:chExt cx="2574744" cy="1146476"/>
          </a:xfrm>
        </p:grpSpPr>
        <p:sp>
          <p:nvSpPr>
            <p:cNvPr id="13" name="文本框 12"/>
            <p:cNvSpPr txBox="1"/>
            <p:nvPr/>
          </p:nvSpPr>
          <p:spPr>
            <a:xfrm>
              <a:off x="5680392" y="45935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rgbClr val="F4B05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EF1F52-2754-2A4A-9EB7-86106331A2A0}"/>
                </a:ext>
              </a:extLst>
            </p:cNvPr>
            <p:cNvSpPr txBox="1"/>
            <p:nvPr/>
          </p:nvSpPr>
          <p:spPr>
            <a:xfrm>
              <a:off x="4808310" y="5216846"/>
              <a:ext cx="25747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Data 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processing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 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6AE859A-89A9-7149-9B70-81CBF280F3C5}"/>
              </a:ext>
            </a:extLst>
          </p:cNvPr>
          <p:cNvGrpSpPr/>
          <p:nvPr/>
        </p:nvGrpSpPr>
        <p:grpSpPr>
          <a:xfrm>
            <a:off x="8197327" y="2983374"/>
            <a:ext cx="3789820" cy="1180642"/>
            <a:chOff x="7705044" y="3258909"/>
            <a:chExt cx="3789820" cy="118064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3CCCCF-8229-9744-9C1E-CFEFB06074BB}"/>
                </a:ext>
              </a:extLst>
            </p:cNvPr>
            <p:cNvSpPr txBox="1"/>
            <p:nvPr/>
          </p:nvSpPr>
          <p:spPr>
            <a:xfrm>
              <a:off x="9096061" y="3258909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rgbClr val="F4B05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1174B73-C933-0940-A630-0672EBA0486C}"/>
                </a:ext>
              </a:extLst>
            </p:cNvPr>
            <p:cNvSpPr txBox="1"/>
            <p:nvPr/>
          </p:nvSpPr>
          <p:spPr>
            <a:xfrm>
              <a:off x="7705044" y="3916331"/>
              <a:ext cx="3789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Limitation</a:t>
              </a:r>
              <a:r>
                <a:rPr lang="zh-CN" alt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Conclusion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40436" y="5882004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18478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Correlation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6405622" y="5864676"/>
            <a:ext cx="5499818" cy="925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Correlation Table between Online Boarding &amp; Other Variables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4BA83-CC8C-4F6C-A75F-AEC17DA730D7}"/>
              </a:ext>
            </a:extLst>
          </p:cNvPr>
          <p:cNvSpPr txBox="1"/>
          <p:nvPr/>
        </p:nvSpPr>
        <p:spPr>
          <a:xfrm>
            <a:off x="613772" y="5819457"/>
            <a:ext cx="5405492" cy="925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Correlation Table between Satisfied Level &amp; Other Features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E2B492A-8092-4C7F-8236-4F475C807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260" y="956512"/>
            <a:ext cx="4962843" cy="48129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DCDAD67-27C7-4959-AE46-088131195F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23533" y="1669566"/>
            <a:ext cx="5663996" cy="34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1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18478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Correlation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6DA792-CE3B-4747-B3B7-1170A30D4E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74" y="769560"/>
            <a:ext cx="5412706" cy="532035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07C88F-D3C5-4E5F-AB28-419F15F419AC}"/>
              </a:ext>
            </a:extLst>
          </p:cNvPr>
          <p:cNvSpPr txBox="1"/>
          <p:nvPr/>
        </p:nvSpPr>
        <p:spPr>
          <a:xfrm>
            <a:off x="1644609" y="6304105"/>
            <a:ext cx="8467436" cy="31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ctr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Correlation Table between Food and Drink service &amp; Passenger Satisfaction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1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-1450975" y="-281368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rcRect l="-11222" t="3952" r="-6723"/>
          <a:stretch>
            <a:fillRect/>
          </a:stretch>
        </p:blipFill>
        <p:spPr>
          <a:xfrm>
            <a:off x="5986780" y="1060450"/>
            <a:ext cx="5729605" cy="69989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8170" y="245046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B056"/>
                </a:solidFill>
                <a:latin typeface="Times New Roman" charset="0"/>
                <a:ea typeface="Times New Roman" charset="0"/>
                <a:cs typeface="Times New Roman" charset="0"/>
              </a:rPr>
              <a:t>04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68170" y="3105834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processing</a:t>
            </a:r>
            <a:r>
              <a:rPr lang="en-US" altLang="zh-CN" sz="3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3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图片 12" descr="摄图网_401599981">
            <a:extLst>
              <a:ext uri="{FF2B5EF4-FFF2-40B4-BE49-F238E27FC236}">
                <a16:creationId xmlns:a16="http://schemas.microsoft.com/office/drawing/2014/main" id="{CCF5C3FD-19AD-934A-95A2-27CE73E9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679826" y="3408604"/>
            <a:ext cx="7771765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10009505" y="-1464310"/>
            <a:ext cx="4097020" cy="2950210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5153"/>
          <p:cNvPicPr>
            <a:picLocks noChangeAspect="1"/>
          </p:cNvPicPr>
          <p:nvPr/>
        </p:nvPicPr>
        <p:blipFill>
          <a:blip r:embed="rId2"/>
          <a:srcRect t="38490" r="61917"/>
          <a:stretch>
            <a:fillRect/>
          </a:stretch>
        </p:blipFill>
        <p:spPr>
          <a:xfrm>
            <a:off x="772160" y="1794510"/>
            <a:ext cx="3961765" cy="6398895"/>
          </a:xfrm>
          <a:prstGeom prst="rect">
            <a:avLst/>
          </a:prstGeom>
        </p:spPr>
      </p:pic>
      <p:sp>
        <p:nvSpPr>
          <p:cNvPr id="25" name="云形 24"/>
          <p:cNvSpPr/>
          <p:nvPr/>
        </p:nvSpPr>
        <p:spPr>
          <a:xfrm>
            <a:off x="10136505" y="-1337310"/>
            <a:ext cx="4097020" cy="2950210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云形 25"/>
          <p:cNvSpPr/>
          <p:nvPr/>
        </p:nvSpPr>
        <p:spPr>
          <a:xfrm>
            <a:off x="-2846070" y="5484495"/>
            <a:ext cx="4097020" cy="2950210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08835" y="5484495"/>
            <a:ext cx="572770" cy="80010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338830" y="3464560"/>
            <a:ext cx="572770" cy="2820035"/>
          </a:xfrm>
          <a:prstGeom prst="rect">
            <a:avLst/>
          </a:prstGeom>
          <a:solidFill>
            <a:srgbClr val="EA9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标注 38"/>
          <p:cNvSpPr/>
          <p:nvPr/>
        </p:nvSpPr>
        <p:spPr>
          <a:xfrm>
            <a:off x="2127262" y="4149378"/>
            <a:ext cx="739406" cy="525144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EA9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193483" y="4195490"/>
            <a:ext cx="799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25%</a:t>
            </a:r>
          </a:p>
        </p:txBody>
      </p:sp>
      <p:pic>
        <p:nvPicPr>
          <p:cNvPr id="43" name="图片 42" descr="feiji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276352" y="364500"/>
            <a:ext cx="3047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Train/Test Split</a:t>
            </a:r>
            <a:endParaRPr lang="zh-CN" alt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800" y="465893"/>
            <a:ext cx="5917158" cy="58187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5452" y="5090671"/>
            <a:ext cx="907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25970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87856" y="3064450"/>
            <a:ext cx="1074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103864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3059" y="5625724"/>
            <a:ext cx="1029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Testing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7856" y="4674522"/>
            <a:ext cx="114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Training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650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308322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 Evaluation</a:t>
            </a:r>
            <a:endParaRPr lang="zh-CN" alt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屏幕快照%202020-11-12%20下午5.20.4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75" y="1314388"/>
            <a:ext cx="4027357" cy="309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 descr="屏幕快照%202020-11-13%20下午12.35.04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48"/>
          <a:stretch/>
        </p:blipFill>
        <p:spPr bwMode="auto">
          <a:xfrm>
            <a:off x="1018830" y="4962856"/>
            <a:ext cx="3890838" cy="12488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49501" y="6211703"/>
            <a:ext cx="402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Evaluation Score for Logistic Regression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9380" y="4408858"/>
            <a:ext cx="412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Confusion Matrix for Logistic Regression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8" name="图片 27" descr="屏幕快照%202020-11-13%20下午12.23.3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10" y="1278254"/>
            <a:ext cx="4090902" cy="31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 descr="屏幕快照%202020-11-13%20下午2.14.29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88" y="4962847"/>
            <a:ext cx="3890838" cy="124884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6971050" y="4408545"/>
            <a:ext cx="348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Confusion Matrix </a:t>
            </a:r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for Linear SVM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53033" y="6171150"/>
            <a:ext cx="33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Evaluation Score for Linear SVM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0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屏幕快照%202020-11-13%20下午2.18.1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10" y="1283304"/>
            <a:ext cx="4090902" cy="312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屏幕快照%202020-11-13%20下午2.17.0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320347"/>
            <a:ext cx="4030082" cy="3088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云形 4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720000">
            <a:off x="8815070" y="567055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71647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7775" y="308322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 Evaluation</a:t>
            </a:r>
            <a:endParaRPr lang="zh-CN" alt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98003" y="6171150"/>
            <a:ext cx="343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Evaluation Score for Decision Tree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66912" y="4398096"/>
            <a:ext cx="35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Confusion Matrix for Decision Tree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61903" y="4408543"/>
            <a:ext cx="370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Confusion Matrix </a:t>
            </a:r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for Random Forest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11010" y="6171150"/>
            <a:ext cx="360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Evaluation Score for Random Forest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图片 19" descr="屏幕快照%202020-11-13%20下午2.16.54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30" y="4962846"/>
            <a:ext cx="3890838" cy="12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 descr="屏幕快照%202020-11-13%20下午2.18.07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88" y="4958381"/>
            <a:ext cx="3890838" cy="1253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637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云形 37"/>
          <p:cNvSpPr/>
          <p:nvPr/>
        </p:nvSpPr>
        <p:spPr>
          <a:xfrm>
            <a:off x="-975360" y="551053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53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539328"/>
            <a:ext cx="6457315" cy="6457315"/>
          </a:xfrm>
          <a:prstGeom prst="rect">
            <a:avLst/>
          </a:prstGeom>
        </p:spPr>
      </p:pic>
      <p:pic>
        <p:nvPicPr>
          <p:cNvPr id="33" name="图片 32" descr="屏幕快照%202020-11-13%20下午2.23.38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89" y="1303655"/>
            <a:ext cx="3887702" cy="289427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7467442" y="4197927"/>
            <a:ext cx="3372395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Confusion Matrix </a:t>
            </a:r>
            <a:r>
              <a:rPr kumimoji="1" lang="en-US" altLang="zh-CN">
                <a:latin typeface="Times New Roman" charset="0"/>
                <a:ea typeface="Times New Roman" charset="0"/>
                <a:cs typeface="Times New Roman" charset="0"/>
              </a:rPr>
              <a:t>for Ada-Boost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5" name="图片 34" descr="屏幕快照%202020-11-13%20下午2.23.28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89" y="4733021"/>
            <a:ext cx="3887702" cy="10171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文本框 35"/>
          <p:cNvSpPr txBox="1"/>
          <p:nvPr/>
        </p:nvSpPr>
        <p:spPr>
          <a:xfrm>
            <a:off x="7467442" y="5731347"/>
            <a:ext cx="3372395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Evaluation Score for Ada-Boost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云形 36"/>
          <p:cNvSpPr/>
          <p:nvPr/>
        </p:nvSpPr>
        <p:spPr>
          <a:xfrm rot="720000">
            <a:off x="675005" y="588200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247775" y="308322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 Evaluation</a:t>
            </a:r>
            <a:endParaRPr lang="zh-CN" alt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39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云形 3"/>
          <p:cNvSpPr/>
          <p:nvPr/>
        </p:nvSpPr>
        <p:spPr>
          <a:xfrm>
            <a:off x="-1621155" y="567245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05" y="4232910"/>
            <a:ext cx="1625600" cy="1625600"/>
          </a:xfrm>
          <a:prstGeom prst="rect">
            <a:avLst/>
          </a:prstGeom>
        </p:spPr>
      </p:pic>
      <p:pic>
        <p:nvPicPr>
          <p:cNvPr id="7" name="图片 6" descr="feiji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99988" y="4214280"/>
            <a:ext cx="1230573" cy="123057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7737900" y="5858510"/>
            <a:ext cx="4445" cy="999490"/>
          </a:xfrm>
          <a:prstGeom prst="line">
            <a:avLst/>
          </a:prstGeom>
          <a:ln w="47625">
            <a:solidFill>
              <a:srgbClr val="3B8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15275" y="5444853"/>
            <a:ext cx="2540" cy="1379220"/>
          </a:xfrm>
          <a:prstGeom prst="line">
            <a:avLst/>
          </a:prstGeom>
          <a:ln w="47625"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184785"/>
            <a:ext cx="831850" cy="8318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7775" y="319388"/>
            <a:ext cx="612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Comparison &amp; Model Choosing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070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5660" y="9861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64260" y="7829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屏幕快照%202020-11-13%20上午10.57.08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66" y="1942645"/>
            <a:ext cx="3450681" cy="2590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283651"/>
              </p:ext>
            </p:extLst>
          </p:nvPr>
        </p:nvGraphicFramePr>
        <p:xfrm>
          <a:off x="3833664" y="1628944"/>
          <a:ext cx="3871900" cy="3218164"/>
        </p:xfrm>
        <a:graphic>
          <a:graphicData uri="http://schemas.openxmlformats.org/drawingml/2006/table">
            <a:tbl>
              <a:tblPr firstRow="1" firstCol="1" bandRow="1"/>
              <a:tblGrid>
                <a:gridCol w="1696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CPU    times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Wall time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Logistic Regression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482ms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275ms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Linear SVM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31.8s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31.8s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Decision Tree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732ms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733ms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Random Forest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14.2s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14.4s</a:t>
                      </a:r>
                      <a:endParaRPr lang="zh-CN" sz="20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Ada-Boost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5.63s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5.79s</a:t>
                      </a:r>
                      <a:endParaRPr lang="zh-CN" sz="20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" name="图片 25" descr="屏幕快照%202020-11-13%20上午10.57.5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942645"/>
            <a:ext cx="3107599" cy="277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415925" y="4730539"/>
            <a:ext cx="309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Accuracy for five classifiers</a:t>
            </a:r>
            <a:endParaRPr kumimoji="1" lang="zh-CN" altLang="en-US" sz="20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00767" y="4915205"/>
            <a:ext cx="336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Running time for five classifier</a:t>
            </a:r>
            <a:endParaRPr kumimoji="1" lang="zh-CN" altLang="en-US" sz="20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78358" y="4533815"/>
            <a:ext cx="339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ROC-Curve for five classifiers</a:t>
            </a:r>
            <a:endParaRPr kumimoji="1" lang="zh-CN" altLang="en-US" sz="20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1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-1450975" y="-281368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rcRect l="-11222" t="3952" r="-6723"/>
          <a:stretch>
            <a:fillRect/>
          </a:stretch>
        </p:blipFill>
        <p:spPr>
          <a:xfrm>
            <a:off x="5986780" y="1060450"/>
            <a:ext cx="5729605" cy="69989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8170" y="2450465"/>
            <a:ext cx="989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B056"/>
                </a:solidFill>
                <a:latin typeface="Avenir Next" panose="020B0803020202020204" charset="0"/>
                <a:cs typeface="Avenir Next" panose="020B0803020202020204" charset="0"/>
              </a:rPr>
              <a:t>05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74182" y="3105834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Limitation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&amp;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摄图网_401599981"/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679826" y="3408604"/>
            <a:ext cx="7771765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云形 3"/>
          <p:cNvSpPr/>
          <p:nvPr/>
        </p:nvSpPr>
        <p:spPr>
          <a:xfrm>
            <a:off x="153670" y="1400175"/>
            <a:ext cx="4835525" cy="405828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5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" y="200025"/>
            <a:ext cx="6457315" cy="6457315"/>
          </a:xfrm>
          <a:prstGeom prst="rect">
            <a:avLst/>
          </a:prstGeom>
        </p:spPr>
      </p:pic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A59722C-DBF7-5647-B42A-522606EAC9A4}"/>
              </a:ext>
            </a:extLst>
          </p:cNvPr>
          <p:cNvSpPr txBox="1"/>
          <p:nvPr/>
        </p:nvSpPr>
        <p:spPr>
          <a:xfrm>
            <a:off x="1209675" y="346803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Limitation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AE2FFAB-3898-904D-AAB7-2C919EC401ED}"/>
              </a:ext>
            </a:extLst>
          </p:cNvPr>
          <p:cNvSpPr/>
          <p:nvPr/>
        </p:nvSpPr>
        <p:spPr>
          <a:xfrm>
            <a:off x="6610985" y="2944964"/>
            <a:ext cx="49881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too many variables so that some classifier models such as logistic model and decision trees, cannot visualize the relationships of variables.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245FD7D-3291-E848-BE7C-1047BD40D9B8}"/>
              </a:ext>
            </a:extLst>
          </p:cNvPr>
          <p:cNvGrpSpPr/>
          <p:nvPr/>
        </p:nvGrpSpPr>
        <p:grpSpPr>
          <a:xfrm>
            <a:off x="6610985" y="1913127"/>
            <a:ext cx="2656840" cy="604520"/>
            <a:chOff x="10394" y="2733"/>
            <a:chExt cx="4184" cy="95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F3E54EA-07E7-134B-AC66-216B9AB5FC10}"/>
                </a:ext>
              </a:extLst>
            </p:cNvPr>
            <p:cNvSpPr txBox="1"/>
            <p:nvPr/>
          </p:nvSpPr>
          <p:spPr>
            <a:xfrm>
              <a:off x="11346" y="2747"/>
              <a:ext cx="3232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Limitation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5" name="图片 34" descr="ditu-dibiao-3">
              <a:extLst>
                <a:ext uri="{FF2B5EF4-FFF2-40B4-BE49-F238E27FC236}">
                  <a16:creationId xmlns:a16="http://schemas.microsoft.com/office/drawing/2014/main" id="{374519F9-F143-E343-AACE-DA87C6AC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4" y="2733"/>
              <a:ext cx="952" cy="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-1450975" y="-281368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rcRect l="-11222" t="3952" r="-6723"/>
          <a:stretch>
            <a:fillRect/>
          </a:stretch>
        </p:blipFill>
        <p:spPr>
          <a:xfrm>
            <a:off x="5986780" y="1060450"/>
            <a:ext cx="5729605" cy="69989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8170" y="245046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solidFill>
                  <a:srgbClr val="F4B0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74182" y="3105834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Background &amp; Purpose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摄图网_401599981"/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679826" y="3408604"/>
            <a:ext cx="7771765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3A73A74-AE25-8442-BD29-0BD3C96CFE0A}"/>
              </a:ext>
            </a:extLst>
          </p:cNvPr>
          <p:cNvSpPr txBox="1"/>
          <p:nvPr/>
        </p:nvSpPr>
        <p:spPr>
          <a:xfrm>
            <a:off x="1209675" y="346803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E53377C-8563-6249-92B5-AC7A66677A35}"/>
              </a:ext>
            </a:extLst>
          </p:cNvPr>
          <p:cNvSpPr/>
          <p:nvPr/>
        </p:nvSpPr>
        <p:spPr>
          <a:xfrm>
            <a:off x="120943" y="1711393"/>
            <a:ext cx="5880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boarding service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seat class, and type of travel have a strong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customers’ satisfaction attitude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0B5F4E-C874-CE49-AEC8-445C99DBD2B0}"/>
              </a:ext>
            </a:extLst>
          </p:cNvPr>
          <p:cNvGrpSpPr/>
          <p:nvPr/>
        </p:nvGrpSpPr>
        <p:grpSpPr>
          <a:xfrm>
            <a:off x="6273478" y="1711161"/>
            <a:ext cx="5532698" cy="1200329"/>
            <a:chOff x="6273479" y="2165876"/>
            <a:chExt cx="5532698" cy="120032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93AFB7-E826-6543-B721-08C11BB74C03}"/>
                </a:ext>
              </a:extLst>
            </p:cNvPr>
            <p:cNvSpPr txBox="1"/>
            <p:nvPr/>
          </p:nvSpPr>
          <p:spPr>
            <a:xfrm>
              <a:off x="7631184" y="2165876"/>
              <a:ext cx="41749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Airlines can improve customers’ satisfaction by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improving online boarding service.</a:t>
              </a:r>
              <a:endPara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右箭头 9">
              <a:extLst>
                <a:ext uri="{FF2B5EF4-FFF2-40B4-BE49-F238E27FC236}">
                  <a16:creationId xmlns:a16="http://schemas.microsoft.com/office/drawing/2014/main" id="{7CFE33D1-99ED-794C-B3EB-1FB928A4AD49}"/>
                </a:ext>
              </a:extLst>
            </p:cNvPr>
            <p:cNvSpPr/>
            <p:nvPr/>
          </p:nvSpPr>
          <p:spPr>
            <a:xfrm>
              <a:off x="6273479" y="2482460"/>
              <a:ext cx="925974" cy="56716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E8F8ACCD-ED7C-854F-BA24-DA51CB77B273}"/>
              </a:ext>
            </a:extLst>
          </p:cNvPr>
          <p:cNvSpPr/>
          <p:nvPr/>
        </p:nvSpPr>
        <p:spPr>
          <a:xfrm>
            <a:off x="120943" y="3567510"/>
            <a:ext cx="5880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Gender, departure or arrival time convenience, 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arrival and departure delay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customers’ satisfaction attitude</a:t>
            </a:r>
          </a:p>
        </p:txBody>
      </p:sp>
      <p:pic>
        <p:nvPicPr>
          <p:cNvPr id="40" name="图片 39" descr="摄图网_400321078">
            <a:extLst>
              <a:ext uri="{FF2B5EF4-FFF2-40B4-BE49-F238E27FC236}">
                <a16:creationId xmlns:a16="http://schemas.microsoft.com/office/drawing/2014/main" id="{840DDDBA-5067-2446-A1F5-C79683B9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276" y="5570212"/>
            <a:ext cx="3744595" cy="1052195"/>
          </a:xfrm>
          <a:prstGeom prst="rect">
            <a:avLst/>
          </a:prstGeom>
        </p:spPr>
      </p:pic>
      <p:pic>
        <p:nvPicPr>
          <p:cNvPr id="41" name="图片 40" descr="摄图网_401599981">
            <a:extLst>
              <a:ext uri="{FF2B5EF4-FFF2-40B4-BE49-F238E27FC236}">
                <a16:creationId xmlns:a16="http://schemas.microsoft.com/office/drawing/2014/main" id="{1FFCCDB7-FBB5-5543-8828-FB9DF795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485"/>
          <a:stretch>
            <a:fillRect/>
          </a:stretch>
        </p:blipFill>
        <p:spPr>
          <a:xfrm flipH="1">
            <a:off x="4796240" y="6130993"/>
            <a:ext cx="4451932" cy="10184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01DB00F-6F89-8945-83BD-73AB353C31D3}"/>
              </a:ext>
            </a:extLst>
          </p:cNvPr>
          <p:cNvGrpSpPr/>
          <p:nvPr/>
        </p:nvGrpSpPr>
        <p:grpSpPr>
          <a:xfrm>
            <a:off x="6273478" y="3429000"/>
            <a:ext cx="5532698" cy="1569660"/>
            <a:chOff x="6273478" y="3792045"/>
            <a:chExt cx="5532698" cy="1569660"/>
          </a:xfrm>
        </p:grpSpPr>
        <p:sp>
          <p:nvSpPr>
            <p:cNvPr id="36" name="右箭头 35">
              <a:extLst>
                <a:ext uri="{FF2B5EF4-FFF2-40B4-BE49-F238E27FC236}">
                  <a16:creationId xmlns:a16="http://schemas.microsoft.com/office/drawing/2014/main" id="{A978C090-0E6A-BE4A-AAFC-C89EB038E46E}"/>
                </a:ext>
              </a:extLst>
            </p:cNvPr>
            <p:cNvSpPr/>
            <p:nvPr/>
          </p:nvSpPr>
          <p:spPr>
            <a:xfrm>
              <a:off x="6273478" y="4183607"/>
              <a:ext cx="925974" cy="56716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0CDC8E-E2EA-D848-9FE2-74322DC4B197}"/>
                </a:ext>
              </a:extLst>
            </p:cNvPr>
            <p:cNvSpPr txBox="1"/>
            <p:nvPr/>
          </p:nvSpPr>
          <p:spPr>
            <a:xfrm>
              <a:off x="7631183" y="3792045"/>
              <a:ext cx="41749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Airlines should try their best to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 the situation of arrival and departure delay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caused by human factors.</a:t>
              </a:r>
            </a:p>
          </p:txBody>
        </p:sp>
      </p:grpSp>
      <p:pic>
        <p:nvPicPr>
          <p:cNvPr id="42" name="图片 41" descr="摄图网_401599981">
            <a:extLst>
              <a:ext uri="{FF2B5EF4-FFF2-40B4-BE49-F238E27FC236}">
                <a16:creationId xmlns:a16="http://schemas.microsoft.com/office/drawing/2014/main" id="{D7C9533F-7CE5-CD43-930D-95DA00B09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63" t="17769" r="265" b="52083"/>
          <a:stretch/>
        </p:blipFill>
        <p:spPr>
          <a:xfrm flipH="1">
            <a:off x="6027934" y="5124307"/>
            <a:ext cx="2774765" cy="161762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D0EE673-E0E8-634A-BD33-F588CC49F762}"/>
              </a:ext>
            </a:extLst>
          </p:cNvPr>
          <p:cNvSpPr txBox="1"/>
          <p:nvPr/>
        </p:nvSpPr>
        <p:spPr>
          <a:xfrm>
            <a:off x="35430" y="5496144"/>
            <a:ext cx="605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the appropriate classifier to analyze flight passengers’ satisfaction.</a:t>
            </a:r>
          </a:p>
          <a:p>
            <a:pPr marL="342900" indent="-342900">
              <a:buFont typeface="Wingdings" pitchFamily="2" charset="2"/>
              <a:buChar char="l"/>
            </a:pP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A59722C-DBF7-5647-B42A-522606EAC9A4}"/>
              </a:ext>
            </a:extLst>
          </p:cNvPr>
          <p:cNvSpPr txBox="1"/>
          <p:nvPr/>
        </p:nvSpPr>
        <p:spPr>
          <a:xfrm>
            <a:off x="1209675" y="346803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Reference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A5F2A5-642A-6E4C-9033-4D1DD5DE3048}"/>
              </a:ext>
            </a:extLst>
          </p:cNvPr>
          <p:cNvSpPr/>
          <p:nvPr/>
        </p:nvSpPr>
        <p:spPr>
          <a:xfrm>
            <a:off x="332740" y="1557440"/>
            <a:ext cx="11172399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0" indent="-254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Asyiqin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2020. Singapore Airlines Introduces No-Destination Flights For Those Who Miss Flying. [online] WORLD OF BUZZ. Available at: &lt;https://</a:t>
            </a:r>
            <a:r>
              <a:rPr lang="en-US" altLang="zh-CN" sz="20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worldofbuzz.com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/singapore-airlines-introduces-no-destination-flights-for-those-who-miss-flying/&gt; [Accessed 12 November 2020].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 indent="-2540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Qantas 7-hour flight to nowhere sells out in 10 minutes. (2020). Retrieved 12 November 2020, from https://abc30.com/flight-to-nowhere-qantas-airlines-flights-with-no-destination-flying-in-covid-19-pandemic/6454022/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9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-1610360" y="487680"/>
            <a:ext cx="8022590" cy="685228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4716780" y="452945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摄图网_4003210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55" y="2886710"/>
            <a:ext cx="7309485" cy="20535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0410" y="2136140"/>
            <a:ext cx="3922741" cy="986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   YOU</a:t>
            </a:r>
          </a:p>
        </p:txBody>
      </p:sp>
      <p:pic>
        <p:nvPicPr>
          <p:cNvPr id="12" name="图片 11" descr="摄图网_401599981"/>
          <p:cNvPicPr>
            <a:picLocks noChangeAspect="1"/>
          </p:cNvPicPr>
          <p:nvPr/>
        </p:nvPicPr>
        <p:blipFill>
          <a:blip r:embed="rId3"/>
          <a:srcRect l="-265" t="1184" r="265" b="52083"/>
          <a:stretch>
            <a:fillRect/>
          </a:stretch>
        </p:blipFill>
        <p:spPr>
          <a:xfrm flipH="1">
            <a:off x="-658495" y="3843655"/>
            <a:ext cx="7253605" cy="3133725"/>
          </a:xfrm>
          <a:prstGeom prst="rect">
            <a:avLst/>
          </a:prstGeom>
        </p:spPr>
      </p:pic>
      <p:pic>
        <p:nvPicPr>
          <p:cNvPr id="10" name="图片 9" descr="摄图网_401599981"/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287655" y="4940300"/>
            <a:ext cx="7771765" cy="1778000"/>
          </a:xfrm>
          <a:prstGeom prst="rect">
            <a:avLst/>
          </a:prstGeom>
        </p:spPr>
      </p:pic>
      <p:pic>
        <p:nvPicPr>
          <p:cNvPr id="11" name="图片 10" descr="摄图网_401599981"/>
          <p:cNvPicPr>
            <a:picLocks noChangeAspect="1"/>
          </p:cNvPicPr>
          <p:nvPr/>
        </p:nvPicPr>
        <p:blipFill>
          <a:blip r:embed="rId3"/>
          <a:srcRect l="57163" t="1184" r="265" b="52083"/>
          <a:stretch>
            <a:fillRect/>
          </a:stretch>
        </p:blipFill>
        <p:spPr>
          <a:xfrm flipH="1">
            <a:off x="512445" y="3013710"/>
            <a:ext cx="308800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739A9AD-B562-2F4D-903C-515DD5CEB036}"/>
              </a:ext>
            </a:extLst>
          </p:cNvPr>
          <p:cNvGrpSpPr/>
          <p:nvPr/>
        </p:nvGrpSpPr>
        <p:grpSpPr>
          <a:xfrm>
            <a:off x="-124077" y="3429000"/>
            <a:ext cx="5306060" cy="3412490"/>
            <a:chOff x="4110990" y="575945"/>
            <a:chExt cx="5306060" cy="341249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DE16F3-9223-FC4A-8BC7-818E846BC2B7}"/>
                </a:ext>
              </a:extLst>
            </p:cNvPr>
            <p:cNvGrpSpPr/>
            <p:nvPr/>
          </p:nvGrpSpPr>
          <p:grpSpPr>
            <a:xfrm>
              <a:off x="4110990" y="575945"/>
              <a:ext cx="5306060" cy="3390900"/>
              <a:chOff x="4110990" y="575945"/>
              <a:chExt cx="5306060" cy="3390900"/>
            </a:xfrm>
          </p:grpSpPr>
          <p:sp>
            <p:nvSpPr>
              <p:cNvPr id="10" name="云形 9"/>
              <p:cNvSpPr/>
              <p:nvPr/>
            </p:nvSpPr>
            <p:spPr>
              <a:xfrm>
                <a:off x="4110990" y="1525270"/>
                <a:ext cx="4097020" cy="2441575"/>
              </a:xfrm>
              <a:prstGeom prst="cloud">
                <a:avLst/>
              </a:prstGeom>
              <a:solidFill>
                <a:srgbClr val="F4B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 descr="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700" y="575945"/>
                <a:ext cx="5086350" cy="3390900"/>
              </a:xfrm>
              <a:prstGeom prst="rect">
                <a:avLst/>
              </a:prstGeom>
            </p:spPr>
          </p:pic>
        </p:grpSp>
        <p:cxnSp>
          <p:nvCxnSpPr>
            <p:cNvPr id="23" name="直接连接符 22"/>
            <p:cNvCxnSpPr/>
            <p:nvPr/>
          </p:nvCxnSpPr>
          <p:spPr>
            <a:xfrm>
              <a:off x="4194810" y="3988435"/>
              <a:ext cx="395414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 descr="feiji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09675" y="3468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26AC35-CD36-E948-AA6F-EB3552104BD1}"/>
              </a:ext>
            </a:extLst>
          </p:cNvPr>
          <p:cNvGrpSpPr/>
          <p:nvPr/>
        </p:nvGrpSpPr>
        <p:grpSpPr>
          <a:xfrm>
            <a:off x="1996081" y="1359441"/>
            <a:ext cx="7047589" cy="1285454"/>
            <a:chOff x="1996081" y="1359441"/>
            <a:chExt cx="7047589" cy="1285454"/>
          </a:xfrm>
        </p:grpSpPr>
        <p:sp>
          <p:nvSpPr>
            <p:cNvPr id="39" name="燕尾形 38">
              <a:extLst>
                <a:ext uri="{FF2B5EF4-FFF2-40B4-BE49-F238E27FC236}">
                  <a16:creationId xmlns:a16="http://schemas.microsoft.com/office/drawing/2014/main" id="{B16776A0-BDEE-EF4D-B84D-F7C94DE4A8C5}"/>
                </a:ext>
              </a:extLst>
            </p:cNvPr>
            <p:cNvSpPr/>
            <p:nvPr/>
          </p:nvSpPr>
          <p:spPr>
            <a:xfrm rot="10800000">
              <a:off x="3386455" y="1519871"/>
              <a:ext cx="5657215" cy="95948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C4E32D9-873D-044E-97DD-209C5728CCF3}"/>
                </a:ext>
              </a:extLst>
            </p:cNvPr>
            <p:cNvSpPr/>
            <p:nvPr/>
          </p:nvSpPr>
          <p:spPr>
            <a:xfrm>
              <a:off x="4089400" y="1584116"/>
              <a:ext cx="43884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 high quality services of air travel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has increased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40" name="图片 39" descr="feiji-3">
              <a:extLst>
                <a:ext uri="{FF2B5EF4-FFF2-40B4-BE49-F238E27FC236}">
                  <a16:creationId xmlns:a16="http://schemas.microsoft.com/office/drawing/2014/main" id="{A89CDE81-55EE-2140-90F6-CACA3F73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6081" y="1359441"/>
              <a:ext cx="1285454" cy="128545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562647-ED52-6745-9126-FE9270DA20E3}"/>
              </a:ext>
            </a:extLst>
          </p:cNvPr>
          <p:cNvGrpSpPr/>
          <p:nvPr/>
        </p:nvGrpSpPr>
        <p:grpSpPr>
          <a:xfrm>
            <a:off x="3913888" y="3006092"/>
            <a:ext cx="7047589" cy="1285454"/>
            <a:chOff x="1996081" y="1359441"/>
            <a:chExt cx="7047589" cy="1285454"/>
          </a:xfrm>
        </p:grpSpPr>
        <p:sp>
          <p:nvSpPr>
            <p:cNvPr id="42" name="燕尾形 41">
              <a:extLst>
                <a:ext uri="{FF2B5EF4-FFF2-40B4-BE49-F238E27FC236}">
                  <a16:creationId xmlns:a16="http://schemas.microsoft.com/office/drawing/2014/main" id="{8AD91AE3-281B-3344-A580-B8E5C868ED07}"/>
                </a:ext>
              </a:extLst>
            </p:cNvPr>
            <p:cNvSpPr/>
            <p:nvPr/>
          </p:nvSpPr>
          <p:spPr>
            <a:xfrm rot="10800000">
              <a:off x="3386455" y="1519871"/>
              <a:ext cx="5657215" cy="95948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16358F-57AE-A047-AC29-F3607C664B1B}"/>
                </a:ext>
              </a:extLst>
            </p:cNvPr>
            <p:cNvSpPr/>
            <p:nvPr/>
          </p:nvSpPr>
          <p:spPr>
            <a:xfrm>
              <a:off x="4089400" y="1584116"/>
              <a:ext cx="43884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Airlines should focus on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improving the quality of services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  <p:pic>
          <p:nvPicPr>
            <p:cNvPr id="44" name="图片 43" descr="feiji-3">
              <a:extLst>
                <a:ext uri="{FF2B5EF4-FFF2-40B4-BE49-F238E27FC236}">
                  <a16:creationId xmlns:a16="http://schemas.microsoft.com/office/drawing/2014/main" id="{45335AD6-13F9-9248-A3B7-EAEFC9E2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6081" y="1359441"/>
              <a:ext cx="1285454" cy="1285454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8791FB-28C8-2E45-9A17-F7C150915314}"/>
              </a:ext>
            </a:extLst>
          </p:cNvPr>
          <p:cNvGrpSpPr/>
          <p:nvPr/>
        </p:nvGrpSpPr>
        <p:grpSpPr>
          <a:xfrm>
            <a:off x="4661535" y="5062084"/>
            <a:ext cx="7098342" cy="1285454"/>
            <a:chOff x="2048542" y="1519870"/>
            <a:chExt cx="7098342" cy="1285454"/>
          </a:xfrm>
        </p:grpSpPr>
        <p:sp>
          <p:nvSpPr>
            <p:cNvPr id="46" name="燕尾形 45">
              <a:extLst>
                <a:ext uri="{FF2B5EF4-FFF2-40B4-BE49-F238E27FC236}">
                  <a16:creationId xmlns:a16="http://schemas.microsoft.com/office/drawing/2014/main" id="{EA858B0E-F891-2C4C-BA0A-B733C1FAD538}"/>
                </a:ext>
              </a:extLst>
            </p:cNvPr>
            <p:cNvSpPr/>
            <p:nvPr/>
          </p:nvSpPr>
          <p:spPr>
            <a:xfrm rot="10800000">
              <a:off x="3386454" y="1519870"/>
              <a:ext cx="5760430" cy="128545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7E47353-7AD2-664C-AC55-1320674CF229}"/>
                </a:ext>
              </a:extLst>
            </p:cNvPr>
            <p:cNvSpPr/>
            <p:nvPr/>
          </p:nvSpPr>
          <p:spPr>
            <a:xfrm>
              <a:off x="4089400" y="1584116"/>
              <a:ext cx="438848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Good services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 help airlines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 customer’s heart and stand out in the market.</a:t>
              </a:r>
            </a:p>
          </p:txBody>
        </p:sp>
        <p:pic>
          <p:nvPicPr>
            <p:cNvPr id="48" name="图片 47" descr="feiji-3">
              <a:extLst>
                <a:ext uri="{FF2B5EF4-FFF2-40B4-BE49-F238E27FC236}">
                  <a16:creationId xmlns:a16="http://schemas.microsoft.com/office/drawing/2014/main" id="{B7973D05-A8E6-6B4A-9C69-1969FA8D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542" y="1519870"/>
              <a:ext cx="1285454" cy="12854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739A9AD-B562-2F4D-903C-515DD5CEB036}"/>
              </a:ext>
            </a:extLst>
          </p:cNvPr>
          <p:cNvGrpSpPr/>
          <p:nvPr/>
        </p:nvGrpSpPr>
        <p:grpSpPr>
          <a:xfrm>
            <a:off x="-124077" y="3429000"/>
            <a:ext cx="5306060" cy="3412490"/>
            <a:chOff x="4110990" y="575945"/>
            <a:chExt cx="5306060" cy="341249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DDE16F3-9223-FC4A-8BC7-818E846BC2B7}"/>
                </a:ext>
              </a:extLst>
            </p:cNvPr>
            <p:cNvGrpSpPr/>
            <p:nvPr/>
          </p:nvGrpSpPr>
          <p:grpSpPr>
            <a:xfrm>
              <a:off x="4110990" y="575945"/>
              <a:ext cx="5306060" cy="3390900"/>
              <a:chOff x="4110990" y="575945"/>
              <a:chExt cx="5306060" cy="3390900"/>
            </a:xfrm>
          </p:grpSpPr>
          <p:sp>
            <p:nvSpPr>
              <p:cNvPr id="10" name="云形 9"/>
              <p:cNvSpPr/>
              <p:nvPr/>
            </p:nvSpPr>
            <p:spPr>
              <a:xfrm>
                <a:off x="4110990" y="1525270"/>
                <a:ext cx="4097020" cy="2441575"/>
              </a:xfrm>
              <a:prstGeom prst="cloud">
                <a:avLst/>
              </a:prstGeom>
              <a:solidFill>
                <a:srgbClr val="F4B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 descr="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700" y="575945"/>
                <a:ext cx="5086350" cy="3390900"/>
              </a:xfrm>
              <a:prstGeom prst="rect">
                <a:avLst/>
              </a:prstGeom>
            </p:spPr>
          </p:pic>
        </p:grpSp>
        <p:cxnSp>
          <p:nvCxnSpPr>
            <p:cNvPr id="23" name="直接连接符 22"/>
            <p:cNvCxnSpPr/>
            <p:nvPr/>
          </p:nvCxnSpPr>
          <p:spPr>
            <a:xfrm>
              <a:off x="4194810" y="3988435"/>
              <a:ext cx="3954145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 descr="feiji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209675" y="3468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26AC35-CD36-E948-AA6F-EB3552104BD1}"/>
              </a:ext>
            </a:extLst>
          </p:cNvPr>
          <p:cNvGrpSpPr/>
          <p:nvPr/>
        </p:nvGrpSpPr>
        <p:grpSpPr>
          <a:xfrm>
            <a:off x="3107251" y="2010940"/>
            <a:ext cx="7047588" cy="1310739"/>
            <a:chOff x="1996081" y="1359441"/>
            <a:chExt cx="7047588" cy="1310739"/>
          </a:xfrm>
        </p:grpSpPr>
        <p:sp>
          <p:nvSpPr>
            <p:cNvPr id="39" name="燕尾形 38">
              <a:extLst>
                <a:ext uri="{FF2B5EF4-FFF2-40B4-BE49-F238E27FC236}">
                  <a16:creationId xmlns:a16="http://schemas.microsoft.com/office/drawing/2014/main" id="{B16776A0-BDEE-EF4D-B84D-F7C94DE4A8C5}"/>
                </a:ext>
              </a:extLst>
            </p:cNvPr>
            <p:cNvSpPr/>
            <p:nvPr/>
          </p:nvSpPr>
          <p:spPr>
            <a:xfrm rot="10800000">
              <a:off x="3386455" y="1519870"/>
              <a:ext cx="5657214" cy="110321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C4E32D9-873D-044E-97DD-209C5728CCF3}"/>
                </a:ext>
              </a:extLst>
            </p:cNvPr>
            <p:cNvSpPr/>
            <p:nvPr/>
          </p:nvSpPr>
          <p:spPr>
            <a:xfrm>
              <a:off x="3972943" y="1469851"/>
              <a:ext cx="46370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satisfaction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plays a crucial role in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consuming behavior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brand image of airlines</a:t>
              </a:r>
            </a:p>
          </p:txBody>
        </p:sp>
        <p:pic>
          <p:nvPicPr>
            <p:cNvPr id="40" name="图片 39" descr="feiji-3">
              <a:extLst>
                <a:ext uri="{FF2B5EF4-FFF2-40B4-BE49-F238E27FC236}">
                  <a16:creationId xmlns:a16="http://schemas.microsoft.com/office/drawing/2014/main" id="{A89CDE81-55EE-2140-90F6-CACA3F73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6081" y="1359441"/>
              <a:ext cx="1285454" cy="128545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562647-ED52-6745-9126-FE9270DA20E3}"/>
              </a:ext>
            </a:extLst>
          </p:cNvPr>
          <p:cNvGrpSpPr/>
          <p:nvPr/>
        </p:nvGrpSpPr>
        <p:grpSpPr>
          <a:xfrm>
            <a:off x="3913888" y="4278807"/>
            <a:ext cx="8182479" cy="1302153"/>
            <a:chOff x="1996081" y="1503171"/>
            <a:chExt cx="8182479" cy="1302153"/>
          </a:xfrm>
        </p:grpSpPr>
        <p:sp>
          <p:nvSpPr>
            <p:cNvPr id="42" name="燕尾形 41">
              <a:extLst>
                <a:ext uri="{FF2B5EF4-FFF2-40B4-BE49-F238E27FC236}">
                  <a16:creationId xmlns:a16="http://schemas.microsoft.com/office/drawing/2014/main" id="{8AD91AE3-281B-3344-A580-B8E5C868ED07}"/>
                </a:ext>
              </a:extLst>
            </p:cNvPr>
            <p:cNvSpPr/>
            <p:nvPr/>
          </p:nvSpPr>
          <p:spPr>
            <a:xfrm rot="10800000">
              <a:off x="3386454" y="1519870"/>
              <a:ext cx="6792106" cy="128545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16358F-57AE-A047-AC29-F3607C664B1B}"/>
                </a:ext>
              </a:extLst>
            </p:cNvPr>
            <p:cNvSpPr/>
            <p:nvPr/>
          </p:nvSpPr>
          <p:spPr>
            <a:xfrm>
              <a:off x="3863572" y="1550264"/>
              <a:ext cx="56572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Maintaining customer satisfaction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 a good level can help the airline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occupy the aviation market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get plenty of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repeat customers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  <p:pic>
          <p:nvPicPr>
            <p:cNvPr id="44" name="图片 43" descr="feiji-3">
              <a:extLst>
                <a:ext uri="{FF2B5EF4-FFF2-40B4-BE49-F238E27FC236}">
                  <a16:creationId xmlns:a16="http://schemas.microsoft.com/office/drawing/2014/main" id="{45335AD6-13F9-9248-A3B7-EAEFC9E2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6081" y="1503171"/>
              <a:ext cx="1285454" cy="1285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6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云形 33"/>
          <p:cNvSpPr/>
          <p:nvPr/>
        </p:nvSpPr>
        <p:spPr>
          <a:xfrm rot="720000">
            <a:off x="744220" y="620649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云形 34"/>
          <p:cNvSpPr/>
          <p:nvPr/>
        </p:nvSpPr>
        <p:spPr>
          <a:xfrm>
            <a:off x="-906145" y="583501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云形 35"/>
          <p:cNvSpPr/>
          <p:nvPr/>
        </p:nvSpPr>
        <p:spPr>
          <a:xfrm rot="720000">
            <a:off x="8884285" y="5995035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云形 36"/>
          <p:cNvSpPr/>
          <p:nvPr/>
        </p:nvSpPr>
        <p:spPr>
          <a:xfrm>
            <a:off x="7233920" y="6206490"/>
            <a:ext cx="3843020" cy="255841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A3E0615-2E83-2746-A0DA-51F3364E947A}"/>
              </a:ext>
            </a:extLst>
          </p:cNvPr>
          <p:cNvSpPr txBox="1"/>
          <p:nvPr/>
        </p:nvSpPr>
        <p:spPr>
          <a:xfrm>
            <a:off x="1209675" y="3468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Background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 descr="摄图网_4003210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024" y="5464367"/>
            <a:ext cx="4746822" cy="1333811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49B4A5FD-494D-884F-8683-9D935499190D}"/>
              </a:ext>
            </a:extLst>
          </p:cNvPr>
          <p:cNvSpPr/>
          <p:nvPr/>
        </p:nvSpPr>
        <p:spPr>
          <a:xfrm>
            <a:off x="332740" y="1524716"/>
            <a:ext cx="4908388" cy="84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Nowadays, the aviation industry was hit hard by the Covid-19.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A9FC26-9885-5C45-ABD1-6E3A368245F1}"/>
              </a:ext>
            </a:extLst>
          </p:cNvPr>
          <p:cNvGrpSpPr/>
          <p:nvPr/>
        </p:nvGrpSpPr>
        <p:grpSpPr>
          <a:xfrm>
            <a:off x="332740" y="346803"/>
            <a:ext cx="11783000" cy="5242122"/>
            <a:chOff x="332740" y="346803"/>
            <a:chExt cx="11783000" cy="5242122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101E678-12CB-4846-B417-9831A5B53637}"/>
                </a:ext>
              </a:extLst>
            </p:cNvPr>
            <p:cNvGrpSpPr/>
            <p:nvPr/>
          </p:nvGrpSpPr>
          <p:grpSpPr>
            <a:xfrm>
              <a:off x="5627755" y="562340"/>
              <a:ext cx="3167180" cy="5026585"/>
              <a:chOff x="5353013" y="808354"/>
              <a:chExt cx="3167180" cy="5026585"/>
            </a:xfrm>
          </p:grpSpPr>
          <p:pic>
            <p:nvPicPr>
              <p:cNvPr id="13" name="图片 12" descr="手机屏幕截图&#10;&#10;描述已自动生成">
                <a:extLst>
                  <a:ext uri="{FF2B5EF4-FFF2-40B4-BE49-F238E27FC236}">
                    <a16:creationId xmlns:a16="http://schemas.microsoft.com/office/drawing/2014/main" id="{724B6E28-22B9-C045-8054-C87115726E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787" b="14918"/>
              <a:stretch/>
            </p:blipFill>
            <p:spPr>
              <a:xfrm>
                <a:off x="5353013" y="808354"/>
                <a:ext cx="3167180" cy="5026585"/>
              </a:xfrm>
              <a:prstGeom prst="rect">
                <a:avLst/>
              </a:prstGeom>
            </p:spPr>
          </p:pic>
          <p:cxnSp>
            <p:nvCxnSpPr>
              <p:cNvPr id="41" name="直线连接符 40">
                <a:extLst>
                  <a:ext uri="{FF2B5EF4-FFF2-40B4-BE49-F238E27FC236}">
                    <a16:creationId xmlns:a16="http://schemas.microsoft.com/office/drawing/2014/main" id="{54ECED1F-F92D-B644-B1D1-F61CF2230D91}"/>
                  </a:ext>
                </a:extLst>
              </p:cNvPr>
              <p:cNvCxnSpPr/>
              <p:nvPr/>
            </p:nvCxnSpPr>
            <p:spPr>
              <a:xfrm>
                <a:off x="5538083" y="2476982"/>
                <a:ext cx="2574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>
                <a:extLst>
                  <a:ext uri="{FF2B5EF4-FFF2-40B4-BE49-F238E27FC236}">
                    <a16:creationId xmlns:a16="http://schemas.microsoft.com/office/drawing/2014/main" id="{41138BB3-B18D-6045-84BE-4EA56478A53D}"/>
                  </a:ext>
                </a:extLst>
              </p:cNvPr>
              <p:cNvCxnSpPr/>
              <p:nvPr/>
            </p:nvCxnSpPr>
            <p:spPr>
              <a:xfrm>
                <a:off x="5538083" y="2860876"/>
                <a:ext cx="2574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C1509473-C578-0445-9CBE-2C0FA259E4C0}"/>
                  </a:ext>
                </a:extLst>
              </p:cNvPr>
              <p:cNvCxnSpPr/>
              <p:nvPr/>
            </p:nvCxnSpPr>
            <p:spPr>
              <a:xfrm>
                <a:off x="5538083" y="3235248"/>
                <a:ext cx="2574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FF2B889-9668-C248-A9C2-A1C470E663A0}"/>
                </a:ext>
              </a:extLst>
            </p:cNvPr>
            <p:cNvGrpSpPr/>
            <p:nvPr/>
          </p:nvGrpSpPr>
          <p:grpSpPr>
            <a:xfrm>
              <a:off x="8948560" y="346803"/>
              <a:ext cx="3167180" cy="4849930"/>
              <a:chOff x="8826883" y="808354"/>
              <a:chExt cx="3167180" cy="4849930"/>
            </a:xfrm>
          </p:grpSpPr>
          <p:pic>
            <p:nvPicPr>
              <p:cNvPr id="33" name="图片 32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73DEF1BB-2B7A-D342-931D-D0FE8C60AF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7" t="13716" r="-1237" b="15566"/>
              <a:stretch/>
            </p:blipFill>
            <p:spPr>
              <a:xfrm>
                <a:off x="8826883" y="808354"/>
                <a:ext cx="3167180" cy="4849930"/>
              </a:xfrm>
              <a:prstGeom prst="rect">
                <a:avLst/>
              </a:prstGeom>
            </p:spPr>
          </p:pic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F6995C22-6F2F-FE49-BDC0-027A2547A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9380" y="1809361"/>
                <a:ext cx="27821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552006D-6A7C-3140-AC2F-C20F915E4BD8}"/>
                </a:ext>
              </a:extLst>
            </p:cNvPr>
            <p:cNvGrpSpPr/>
            <p:nvPr/>
          </p:nvGrpSpPr>
          <p:grpSpPr>
            <a:xfrm>
              <a:off x="332740" y="2825415"/>
              <a:ext cx="5141391" cy="1450547"/>
              <a:chOff x="-115388" y="2441026"/>
              <a:chExt cx="5141391" cy="1450547"/>
            </a:xfrm>
          </p:grpSpPr>
          <p:pic>
            <p:nvPicPr>
              <p:cNvPr id="19" name="图片 18" descr="6261"/>
              <p:cNvPicPr>
                <a:picLocks noChangeAspect="1"/>
              </p:cNvPicPr>
              <p:nvPr/>
            </p:nvPicPr>
            <p:blipFill>
              <a:blip r:embed="rId6"/>
              <a:srcRect l="4359" t="73558" r="85644" b="13376"/>
              <a:stretch>
                <a:fillRect/>
              </a:stretch>
            </p:blipFill>
            <p:spPr>
              <a:xfrm>
                <a:off x="-115388" y="2441026"/>
                <a:ext cx="644343" cy="842156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20EB99F-73ED-D248-83C9-8E8F5781A681}"/>
                  </a:ext>
                </a:extLst>
              </p:cNvPr>
              <p:cNvSpPr/>
              <p:nvPr/>
            </p:nvSpPr>
            <p:spPr>
              <a:xfrm>
                <a:off x="444625" y="2691244"/>
                <a:ext cx="458137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order to profit and reduce the loss, some airlines introduce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“flights to nowhere” </a:t>
                </a: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4EAA3083-70E9-694C-BF50-36461C54563E}"/>
              </a:ext>
            </a:extLst>
          </p:cNvPr>
          <p:cNvSpPr/>
          <p:nvPr/>
        </p:nvSpPr>
        <p:spPr>
          <a:xfrm>
            <a:off x="418492" y="4512764"/>
            <a:ext cx="4908387" cy="84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enjoy the beautiful views and good services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flight. </a:t>
            </a:r>
          </a:p>
        </p:txBody>
      </p:sp>
    </p:spTree>
    <p:extLst>
      <p:ext uri="{BB962C8B-B14F-4D97-AF65-F5344CB8AC3E}">
        <p14:creationId xmlns:p14="http://schemas.microsoft.com/office/powerpoint/2010/main" val="36365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摄图网_401599981"/>
          <p:cNvPicPr>
            <a:picLocks noChangeAspect="1"/>
          </p:cNvPicPr>
          <p:nvPr/>
        </p:nvPicPr>
        <p:blipFill>
          <a:blip r:embed="rId2"/>
          <a:srcRect l="-265" t="1184" r="265" b="52083"/>
          <a:stretch>
            <a:fillRect/>
          </a:stretch>
        </p:blipFill>
        <p:spPr>
          <a:xfrm flipH="1">
            <a:off x="-658495" y="3843655"/>
            <a:ext cx="7253605" cy="31337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13969A6-53D9-2048-BECA-9589577BB974}"/>
              </a:ext>
            </a:extLst>
          </p:cNvPr>
          <p:cNvGrpSpPr/>
          <p:nvPr/>
        </p:nvGrpSpPr>
        <p:grpSpPr>
          <a:xfrm>
            <a:off x="-638068" y="2777827"/>
            <a:ext cx="15435446" cy="6935134"/>
            <a:chOff x="-557045" y="1820882"/>
            <a:chExt cx="15435446" cy="6935134"/>
          </a:xfrm>
        </p:grpSpPr>
        <p:sp>
          <p:nvSpPr>
            <p:cNvPr id="8" name="云形 7"/>
            <p:cNvSpPr/>
            <p:nvPr/>
          </p:nvSpPr>
          <p:spPr>
            <a:xfrm rot="18960000">
              <a:off x="7457051" y="2902586"/>
              <a:ext cx="7108825" cy="5853430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3BCFB2E-76E5-2F4E-8CC5-BA0C7E6A4091}"/>
                </a:ext>
              </a:extLst>
            </p:cNvPr>
            <p:cNvGrpSpPr/>
            <p:nvPr/>
          </p:nvGrpSpPr>
          <p:grpSpPr>
            <a:xfrm>
              <a:off x="-557045" y="1820882"/>
              <a:ext cx="15435446" cy="5305425"/>
              <a:chOff x="-557045" y="1820882"/>
              <a:chExt cx="15435446" cy="5305425"/>
            </a:xfrm>
          </p:grpSpPr>
          <p:sp>
            <p:nvSpPr>
              <p:cNvPr id="9" name="云形 8"/>
              <p:cNvSpPr/>
              <p:nvPr/>
            </p:nvSpPr>
            <p:spPr>
              <a:xfrm>
                <a:off x="6509101" y="1820882"/>
                <a:ext cx="8369300" cy="5305425"/>
              </a:xfrm>
              <a:prstGeom prst="cloud">
                <a:avLst/>
              </a:prstGeom>
              <a:solidFill>
                <a:srgbClr val="F4B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摄图网_4003210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4255" y="2886710"/>
                <a:ext cx="7309485" cy="2053590"/>
              </a:xfrm>
              <a:prstGeom prst="rect">
                <a:avLst/>
              </a:prstGeom>
            </p:spPr>
          </p:pic>
          <p:pic>
            <p:nvPicPr>
              <p:cNvPr id="10" name="图片 9" descr="摄图网_401599981"/>
              <p:cNvPicPr>
                <a:picLocks noChangeAspect="1"/>
              </p:cNvPicPr>
              <p:nvPr/>
            </p:nvPicPr>
            <p:blipFill>
              <a:blip r:embed="rId2"/>
              <a:srcRect t="73485"/>
              <a:stretch>
                <a:fillRect/>
              </a:stretch>
            </p:blipFill>
            <p:spPr>
              <a:xfrm flipH="1">
                <a:off x="-557045" y="4209645"/>
                <a:ext cx="7771765" cy="1778000"/>
              </a:xfrm>
              <a:prstGeom prst="rect">
                <a:avLst/>
              </a:prstGeom>
            </p:spPr>
          </p:pic>
          <p:pic>
            <p:nvPicPr>
              <p:cNvPr id="11" name="图片 10" descr="摄图网_401599981"/>
              <p:cNvPicPr>
                <a:picLocks noChangeAspect="1"/>
              </p:cNvPicPr>
              <p:nvPr/>
            </p:nvPicPr>
            <p:blipFill>
              <a:blip r:embed="rId2"/>
              <a:srcRect l="57163" t="1184" r="265" b="52083"/>
              <a:stretch>
                <a:fillRect/>
              </a:stretch>
            </p:blipFill>
            <p:spPr>
              <a:xfrm flipH="1">
                <a:off x="509529" y="1944399"/>
                <a:ext cx="3088005" cy="3133725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63D092-8E73-D744-917C-F0369339B766}"/>
              </a:ext>
            </a:extLst>
          </p:cNvPr>
          <p:cNvGrpSpPr/>
          <p:nvPr/>
        </p:nvGrpSpPr>
        <p:grpSpPr>
          <a:xfrm>
            <a:off x="332740" y="210185"/>
            <a:ext cx="4857512" cy="831850"/>
            <a:chOff x="332740" y="210185"/>
            <a:chExt cx="4857512" cy="831850"/>
          </a:xfrm>
        </p:grpSpPr>
        <p:pic>
          <p:nvPicPr>
            <p:cNvPr id="16" name="图片 15" descr="feiji-2">
              <a:extLst>
                <a:ext uri="{FF2B5EF4-FFF2-40B4-BE49-F238E27FC236}">
                  <a16:creationId xmlns:a16="http://schemas.microsoft.com/office/drawing/2014/main" id="{1B0E3DDC-9067-764F-A747-36C959B9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40" y="210185"/>
              <a:ext cx="831850" cy="83185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644EF52-B6D5-494A-BEA1-0B051A9E6A00}"/>
                </a:ext>
              </a:extLst>
            </p:cNvPr>
            <p:cNvSpPr txBox="1"/>
            <p:nvPr/>
          </p:nvSpPr>
          <p:spPr>
            <a:xfrm>
              <a:off x="1209675" y="346803"/>
              <a:ext cx="39805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Times New Roman" panose="02020603050405020304" pitchFamily="18" charset="0"/>
                  <a:ea typeface="冬青黑体简体中文" panose="020B0300000000000000" charset="-122"/>
                  <a:cs typeface="Times New Roman" panose="02020603050405020304" pitchFamily="18" charset="0"/>
                </a:rPr>
                <a:t>Purpose of Research</a:t>
              </a:r>
              <a:endPara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C0107E-D005-0F4B-841F-DDE48D50478F}"/>
              </a:ext>
            </a:extLst>
          </p:cNvPr>
          <p:cNvGrpSpPr/>
          <p:nvPr/>
        </p:nvGrpSpPr>
        <p:grpSpPr>
          <a:xfrm>
            <a:off x="1732344" y="1972590"/>
            <a:ext cx="8727311" cy="1448053"/>
            <a:chOff x="1724628" y="1574157"/>
            <a:chExt cx="8727311" cy="14480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BB29769-2447-7148-B3C0-2ECA524D7E61}"/>
                </a:ext>
              </a:extLst>
            </p:cNvPr>
            <p:cNvSpPr/>
            <p:nvPr/>
          </p:nvSpPr>
          <p:spPr>
            <a:xfrm>
              <a:off x="1724628" y="1574157"/>
              <a:ext cx="8727311" cy="1448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6AE446C-73BE-F746-A1C5-7C60F1AAB81D}"/>
                </a:ext>
              </a:extLst>
            </p:cNvPr>
            <p:cNvSpPr/>
            <p:nvPr/>
          </p:nvSpPr>
          <p:spPr>
            <a:xfrm>
              <a:off x="1878094" y="1823720"/>
              <a:ext cx="82497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purpose of this research is to find out </a:t>
              </a:r>
            </a:p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factors lead to customer satisfaction for an Airline.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3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/>
          <p:cNvSpPr/>
          <p:nvPr/>
        </p:nvSpPr>
        <p:spPr>
          <a:xfrm rot="2520000">
            <a:off x="-1904365" y="4648835"/>
            <a:ext cx="7108825" cy="5853430"/>
          </a:xfrm>
          <a:prstGeom prst="cloud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 rot="3180000">
            <a:off x="3823335" y="4020820"/>
            <a:ext cx="7108825" cy="65786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 rot="18960000">
            <a:off x="7447915" y="2607945"/>
            <a:ext cx="7108825" cy="58534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-1450975" y="-2813685"/>
            <a:ext cx="8369300" cy="5305425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rcRect l="-11222" t="3952" r="-6723"/>
          <a:stretch>
            <a:fillRect/>
          </a:stretch>
        </p:blipFill>
        <p:spPr>
          <a:xfrm>
            <a:off x="5986780" y="1060450"/>
            <a:ext cx="5729605" cy="69989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8170" y="2450465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B0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68170" y="3194294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Data pre-processing</a:t>
            </a:r>
            <a:endParaRPr lang="zh-CN" altLang="en-US" dirty="0"/>
          </a:p>
        </p:txBody>
      </p:sp>
      <p:pic>
        <p:nvPicPr>
          <p:cNvPr id="11" name="图片 10" descr="摄图网_401599981">
            <a:extLst>
              <a:ext uri="{FF2B5EF4-FFF2-40B4-BE49-F238E27FC236}">
                <a16:creationId xmlns:a16="http://schemas.microsoft.com/office/drawing/2014/main" id="{0B69CBAA-5E5C-634F-B307-33BB2C77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85"/>
          <a:stretch>
            <a:fillRect/>
          </a:stretch>
        </p:blipFill>
        <p:spPr>
          <a:xfrm flipH="1">
            <a:off x="-679826" y="3408604"/>
            <a:ext cx="7771765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云形 3"/>
          <p:cNvSpPr/>
          <p:nvPr/>
        </p:nvSpPr>
        <p:spPr>
          <a:xfrm>
            <a:off x="-1575435" y="5556885"/>
            <a:ext cx="4097020" cy="2950210"/>
          </a:xfrm>
          <a:prstGeom prst="cloud">
            <a:avLst/>
          </a:prstGeom>
          <a:solidFill>
            <a:srgbClr val="F4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2857500" y="1105846"/>
            <a:ext cx="6280785" cy="95948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燕尾形 7"/>
          <p:cNvSpPr/>
          <p:nvPr/>
        </p:nvSpPr>
        <p:spPr>
          <a:xfrm rot="10800000">
            <a:off x="9125585" y="-2527300"/>
            <a:ext cx="5657215" cy="14084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54870" y="772471"/>
            <a:ext cx="1625600" cy="1625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41470" y="1260189"/>
            <a:ext cx="3482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https://www.kaggle.com/teejmahal20/airline-passenger-satisfaction</a:t>
            </a:r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华文黑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7755" y="1321744"/>
            <a:ext cx="244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4B0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 Website</a:t>
            </a:r>
          </a:p>
        </p:txBody>
      </p:sp>
      <p:pic>
        <p:nvPicPr>
          <p:cNvPr id="12" name="图片 11" descr="feij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02335" y="2404421"/>
            <a:ext cx="1625600" cy="1612900"/>
          </a:xfrm>
          <a:prstGeom prst="rect">
            <a:avLst/>
          </a:prstGeom>
        </p:spPr>
      </p:pic>
      <p:pic>
        <p:nvPicPr>
          <p:cNvPr id="2" name="图片 1" descr="feiji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10185"/>
            <a:ext cx="831850" cy="831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4590" y="324440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Data</a:t>
            </a:r>
            <a:r>
              <a:rPr lang="zh-CN" alt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冬青黑体简体中文" panose="020B0300000000000000" charset="-122"/>
                <a:cs typeface="Times New Roman" panose="02020603050405020304" pitchFamily="18" charset="0"/>
              </a:rPr>
              <a:t>collection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冬青黑体简体中文" panose="020B0300000000000000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238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2475" y="10115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1075" y="808355"/>
            <a:ext cx="10160" cy="292100"/>
          </a:xfrm>
          <a:prstGeom prst="line">
            <a:avLst/>
          </a:prstGeom>
          <a:ln>
            <a:solidFill>
              <a:srgbClr val="EA9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燕尾形 18"/>
          <p:cNvSpPr/>
          <p:nvPr/>
        </p:nvSpPr>
        <p:spPr>
          <a:xfrm rot="10800000">
            <a:off x="3002280" y="2759386"/>
            <a:ext cx="5657215" cy="95948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87331" y="2933396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4B0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5" name="矩形 14"/>
          <p:cNvSpPr/>
          <p:nvPr/>
        </p:nvSpPr>
        <p:spPr>
          <a:xfrm>
            <a:off x="4896267" y="2867633"/>
            <a:ext cx="3482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Times New Roman" panose="02020603050405020304" pitchFamily="18" charset="0"/>
              </a:rPr>
              <a:t>training data: 103,904 records </a:t>
            </a:r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Times New Roman" panose="02020603050405020304" pitchFamily="18" charset="0"/>
              </a:rPr>
              <a:t>testing data: 25,976 records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华文黑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524760" y="2808916"/>
            <a:ext cx="711200" cy="889000"/>
            <a:chOff x="3976" y="5076"/>
            <a:chExt cx="1120" cy="1400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3976" y="5716"/>
              <a:ext cx="1040" cy="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976" y="5076"/>
              <a:ext cx="1120" cy="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 rot="10800000">
            <a:off x="9043670" y="1141406"/>
            <a:ext cx="711200" cy="889000"/>
            <a:chOff x="3976" y="5076"/>
            <a:chExt cx="1120" cy="1400"/>
          </a:xfrm>
        </p:grpSpPr>
        <p:cxnSp>
          <p:nvCxnSpPr>
            <p:cNvPr id="36" name="直接连接符 35"/>
            <p:cNvCxnSpPr/>
            <p:nvPr/>
          </p:nvCxnSpPr>
          <p:spPr>
            <a:xfrm flipH="1" flipV="1">
              <a:off x="3976" y="5716"/>
              <a:ext cx="1040" cy="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976" y="5076"/>
              <a:ext cx="1120" cy="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23D758D-80AB-43D6-B529-7E076EFD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271" y="4161008"/>
            <a:ext cx="9583514" cy="24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594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744</Words>
  <Application>Microsoft Macintosh PowerPoint</Application>
  <PresentationFormat>宽屏</PresentationFormat>
  <Paragraphs>152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DengXian</vt:lpstr>
      <vt:lpstr>冬青黑体简体中文</vt:lpstr>
      <vt:lpstr>Arial</vt:lpstr>
      <vt:lpstr>Avenir Next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tinglaoban</dc:creator>
  <cp:lastModifiedBy>#TAN JING#</cp:lastModifiedBy>
  <cp:revision>33</cp:revision>
  <dcterms:created xsi:type="dcterms:W3CDTF">2020-11-08T12:45:40Z</dcterms:created>
  <dcterms:modified xsi:type="dcterms:W3CDTF">2020-11-21T06:28:34Z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